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x="18288000" cy="10287000"/>
  <p:notesSz cx="6858000" cy="9144000"/>
  <p:embeddedFontLst>
    <p:embeddedFont>
      <p:font typeface="Open Sans 1 Bold" charset="1" panose="00000000000000000000"/>
      <p:regular r:id="rId17"/>
    </p:embeddedFont>
    <p:embeddedFont>
      <p:font typeface="Arial Bold" charset="1" panose="020B0802020202020204"/>
      <p:regular r:id="rId18"/>
    </p:embeddedFont>
    <p:embeddedFont>
      <p:font typeface="Open Sans 2" charset="1" panose="020B0606030504020204"/>
      <p:regular r:id="rId19"/>
    </p:embeddedFont>
    <p:embeddedFont>
      <p:font typeface="Courier Prime" charset="1" panose="00000509000000000000"/>
      <p:regular r:id="rId20"/>
    </p:embeddedFont>
    <p:embeddedFont>
      <p:font typeface="Open Sans 2 Bold" charset="1" panose="020B0806030504020204"/>
      <p:regular r:id="rId21"/>
    </p:embeddedFont>
    <p:embeddedFont>
      <p:font typeface="Arial" charset="1" panose="020B0502020202020204"/>
      <p:regular r:id="rId22"/>
    </p:embeddedFont>
    <p:embeddedFont>
      <p:font typeface="Open Sans 3" charset="1" panose="020B0606030504020204"/>
      <p:regular r:id="rId23"/>
    </p:embeddedFont>
    <p:embeddedFont>
      <p:font typeface="Open Sans 3 Bold" charset="1" panose="020B0806030504020204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8.png" Type="http://schemas.openxmlformats.org/officeDocument/2006/relationships/image"/><Relationship Id="rId3" Target="../media/image49.svg" Type="http://schemas.openxmlformats.org/officeDocument/2006/relationships/image"/><Relationship Id="rId4" Target="https://ladigitale.dev/digitools/rebours/" TargetMode="External" Type="http://schemas.openxmlformats.org/officeDocument/2006/relationships/hyperlink"/><Relationship Id="rId5" Target="../media/image53.jpe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4.png" Type="http://schemas.openxmlformats.org/officeDocument/2006/relationships/image"/><Relationship Id="rId3" Target="../media/image55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png" Type="http://schemas.openxmlformats.org/officeDocument/2006/relationships/image"/><Relationship Id="rId11" Target="../media/image12.svg" Type="http://schemas.openxmlformats.org/officeDocument/2006/relationships/image"/><Relationship Id="rId12" Target="../media/image13.png" Type="http://schemas.openxmlformats.org/officeDocument/2006/relationships/image"/><Relationship Id="rId13" Target="../media/image14.svg" Type="http://schemas.openxmlformats.org/officeDocument/2006/relationships/image"/><Relationship Id="rId14" Target="../media/image15.png" Type="http://schemas.openxmlformats.org/officeDocument/2006/relationships/image"/><Relationship Id="rId15" Target="../media/image16.svg" Type="http://schemas.openxmlformats.org/officeDocument/2006/relationships/image"/><Relationship Id="rId16" Target="../media/image17.png" Type="http://schemas.openxmlformats.org/officeDocument/2006/relationships/image"/><Relationship Id="rId17" Target="../media/image18.svg" Type="http://schemas.openxmlformats.org/officeDocument/2006/relationships/image"/><Relationship Id="rId18" Target="../media/image19.png" Type="http://schemas.openxmlformats.org/officeDocument/2006/relationships/image"/><Relationship Id="rId19" Target="../media/image20.svg" Type="http://schemas.openxmlformats.org/officeDocument/2006/relationships/image"/><Relationship Id="rId2" Target="../media/image3.png" Type="http://schemas.openxmlformats.org/officeDocument/2006/relationships/image"/><Relationship Id="rId20" Target="../media/image21.png" Type="http://schemas.openxmlformats.org/officeDocument/2006/relationships/image"/><Relationship Id="rId21" Target="../media/image22.svg" Type="http://schemas.openxmlformats.org/officeDocument/2006/relationships/image"/><Relationship Id="rId22" Target="../media/image23.png" Type="http://schemas.openxmlformats.org/officeDocument/2006/relationships/image"/><Relationship Id="rId23" Target="../media/image24.svg" Type="http://schemas.openxmlformats.org/officeDocument/2006/relationships/image"/><Relationship Id="rId24" Target="../media/image25.png" Type="http://schemas.openxmlformats.org/officeDocument/2006/relationships/image"/><Relationship Id="rId25" Target="../media/image26.svg" Type="http://schemas.openxmlformats.org/officeDocument/2006/relationships/image"/><Relationship Id="rId26" Target="../media/image27.png" Type="http://schemas.openxmlformats.org/officeDocument/2006/relationships/image"/><Relationship Id="rId27" Target="../media/image28.svg" Type="http://schemas.openxmlformats.org/officeDocument/2006/relationships/image"/><Relationship Id="rId3" Target="../media/image4.svg" Type="http://schemas.openxmlformats.org/officeDocument/2006/relationships/image"/><Relationship Id="rId4" Target="../media/image5.png" Type="http://schemas.openxmlformats.org/officeDocument/2006/relationships/image"/><Relationship Id="rId5" Target="../media/image6.sv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9.png" Type="http://schemas.openxmlformats.org/officeDocument/2006/relationships/image"/><Relationship Id="rId9" Target="../media/image10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7.png" Type="http://schemas.openxmlformats.org/officeDocument/2006/relationships/image"/><Relationship Id="rId11" Target="../media/image38.png" Type="http://schemas.openxmlformats.org/officeDocument/2006/relationships/image"/><Relationship Id="rId12" Target="../media/image39.png" Type="http://schemas.openxmlformats.org/officeDocument/2006/relationships/image"/><Relationship Id="rId13" Target="../media/image40.png" Type="http://schemas.openxmlformats.org/officeDocument/2006/relationships/image"/><Relationship Id="rId14" Target="../media/image41.png" Type="http://schemas.openxmlformats.org/officeDocument/2006/relationships/image"/><Relationship Id="rId2" Target="../media/image29.png" Type="http://schemas.openxmlformats.org/officeDocument/2006/relationships/image"/><Relationship Id="rId3" Target="../media/image30.png" Type="http://schemas.openxmlformats.org/officeDocument/2006/relationships/image"/><Relationship Id="rId4" Target="../media/image31.png" Type="http://schemas.openxmlformats.org/officeDocument/2006/relationships/image"/><Relationship Id="rId5" Target="../media/image32.png" Type="http://schemas.openxmlformats.org/officeDocument/2006/relationships/image"/><Relationship Id="rId6" Target="../media/image33.png" Type="http://schemas.openxmlformats.org/officeDocument/2006/relationships/image"/><Relationship Id="rId7" Target="../media/image34.png" Type="http://schemas.openxmlformats.org/officeDocument/2006/relationships/image"/><Relationship Id="rId8" Target="../media/image35.png" Type="http://schemas.openxmlformats.org/officeDocument/2006/relationships/image"/><Relationship Id="rId9" Target="../media/image36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2.jpeg" Type="http://schemas.openxmlformats.org/officeDocument/2006/relationships/image"/><Relationship Id="rId3" Target="../media/image43.png" Type="http://schemas.openxmlformats.org/officeDocument/2006/relationships/image"/><Relationship Id="rId4" Target="../media/image44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5.jpe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6.jpeg" Type="http://schemas.openxmlformats.org/officeDocument/2006/relationships/image"/><Relationship Id="rId3" Target="../media/image47.png" Type="http://schemas.openxmlformats.org/officeDocument/2006/relationships/image"/><Relationship Id="rId4" Target="../media/image48.png" Type="http://schemas.openxmlformats.org/officeDocument/2006/relationships/image"/><Relationship Id="rId5" Target="../media/image49.svg" Type="http://schemas.openxmlformats.org/officeDocument/2006/relationships/image"/><Relationship Id="rId6" Target="https://ladigitale.dev/digitools/rebours/" TargetMode="External" Type="http://schemas.openxmlformats.org/officeDocument/2006/relationships/hyperlink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8.png" Type="http://schemas.openxmlformats.org/officeDocument/2006/relationships/image"/><Relationship Id="rId3" Target="../media/image49.svg" Type="http://schemas.openxmlformats.org/officeDocument/2006/relationships/image"/><Relationship Id="rId4" Target="https://ladigitale.dev/digitools/rebours/" TargetMode="External" Type="http://schemas.openxmlformats.org/officeDocument/2006/relationships/hyperlink"/><Relationship Id="rId5" Target="../media/image50.jpe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8.png" Type="http://schemas.openxmlformats.org/officeDocument/2006/relationships/image"/><Relationship Id="rId3" Target="../media/image49.svg" Type="http://schemas.openxmlformats.org/officeDocument/2006/relationships/image"/><Relationship Id="rId4" Target="https://ladigitale.dev/digitools/rebours/" TargetMode="External" Type="http://schemas.openxmlformats.org/officeDocument/2006/relationships/hyperlink"/><Relationship Id="rId5" Target="../media/image51.jpe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8.png" Type="http://schemas.openxmlformats.org/officeDocument/2006/relationships/image"/><Relationship Id="rId3" Target="../media/image49.svg" Type="http://schemas.openxmlformats.org/officeDocument/2006/relationships/image"/><Relationship Id="rId4" Target="https://ladigitale.dev/digitools/rebours/" TargetMode="External" Type="http://schemas.openxmlformats.org/officeDocument/2006/relationships/hyperlink"/><Relationship Id="rId5" Target="../media/image52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3365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3979103" y="5143500"/>
            <a:ext cx="10329793" cy="2814869"/>
          </a:xfrm>
          <a:custGeom>
            <a:avLst/>
            <a:gdLst/>
            <a:ahLst/>
            <a:cxnLst/>
            <a:rect r="r" b="b" t="t" l="l"/>
            <a:pathLst>
              <a:path h="2814869" w="10329793">
                <a:moveTo>
                  <a:pt x="0" y="0"/>
                </a:moveTo>
                <a:lnTo>
                  <a:pt x="10329794" y="0"/>
                </a:lnTo>
                <a:lnTo>
                  <a:pt x="10329794" y="2814869"/>
                </a:lnTo>
                <a:lnTo>
                  <a:pt x="0" y="281486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4075048" y="1691181"/>
            <a:ext cx="10137905" cy="1514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999"/>
              </a:lnSpc>
            </a:pPr>
            <a:r>
              <a:rPr lang="en-US" sz="9999" b="true">
                <a:solidFill>
                  <a:srgbClr val="FFFFFF"/>
                </a:solidFill>
                <a:latin typeface="Open Sans 1 Bold"/>
                <a:ea typeface="Open Sans 1 Bold"/>
                <a:cs typeface="Open Sans 1 Bold"/>
                <a:sym typeface="Open Sans 1 Bold"/>
              </a:rPr>
              <a:t>Cellule de crise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405740" y="1028700"/>
            <a:ext cx="5037120" cy="834390"/>
            <a:chOff x="0" y="0"/>
            <a:chExt cx="6716160" cy="1112520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0" y="-28575"/>
              <a:ext cx="6716160" cy="53234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250"/>
                </a:lnSpc>
              </a:pPr>
              <a:r>
                <a:rPr lang="en-US" b="true" sz="2500" spc="-75" u="none">
                  <a:solidFill>
                    <a:srgbClr val="FFFFFF"/>
                  </a:solidFill>
                  <a:latin typeface="Open Sans 3 Bold"/>
                  <a:ea typeface="Open Sans 3 Bold"/>
                  <a:cs typeface="Open Sans 3 Bold"/>
                  <a:sym typeface="Open Sans 3 Bold"/>
                </a:rPr>
                <a:t>Recruter plus de médecins.</a:t>
              </a:r>
            </a:p>
          </p:txBody>
        </p:sp>
        <p:sp>
          <p:nvSpPr>
            <p:cNvPr name="TextBox 4" id="4"/>
            <p:cNvSpPr txBox="true"/>
            <p:nvPr/>
          </p:nvSpPr>
          <p:spPr>
            <a:xfrm rot="0">
              <a:off x="0" y="725805"/>
              <a:ext cx="6716160" cy="38671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520"/>
                </a:lnSpc>
                <a:spcBef>
                  <a:spcPct val="0"/>
                </a:spcBef>
              </a:pPr>
              <a:r>
                <a:rPr lang="en-US" sz="1800">
                  <a:solidFill>
                    <a:srgbClr val="FFFFFF"/>
                  </a:solidFill>
                  <a:latin typeface="Open Sans 2"/>
                  <a:ea typeface="Open Sans 2"/>
                  <a:cs typeface="Open Sans 2"/>
                  <a:sym typeface="Open Sans 2"/>
                </a:rPr>
                <a:t>Notre premier objectif clé.</a:t>
              </a:r>
            </a:p>
          </p:txBody>
        </p:sp>
      </p:grpSp>
      <p:sp>
        <p:nvSpPr>
          <p:cNvPr name="AutoShape 5" id="5"/>
          <p:cNvSpPr/>
          <p:nvPr/>
        </p:nvSpPr>
        <p:spPr>
          <a:xfrm rot="0">
            <a:off x="0" y="0"/>
            <a:ext cx="7848600" cy="1984917"/>
          </a:xfrm>
          <a:prstGeom prst="rect">
            <a:avLst/>
          </a:prstGeom>
          <a:solidFill>
            <a:srgbClr val="03365C"/>
          </a:solidFill>
        </p:spPr>
      </p:sp>
      <p:sp>
        <p:nvSpPr>
          <p:cNvPr name="Freeform 6" id="6">
            <a:hlinkClick r:id="rId4" tooltip="https://ladigitale.dev/digitools/rebours/"/>
          </p:cNvPr>
          <p:cNvSpPr/>
          <p:nvPr/>
        </p:nvSpPr>
        <p:spPr>
          <a:xfrm flipH="false" flipV="false" rot="0">
            <a:off x="10998626" y="2546927"/>
            <a:ext cx="4534215" cy="4114800"/>
          </a:xfrm>
          <a:custGeom>
            <a:avLst/>
            <a:gdLst/>
            <a:ahLst/>
            <a:cxnLst/>
            <a:rect r="r" b="b" t="t" l="l"/>
            <a:pathLst>
              <a:path h="4114800" w="4534215">
                <a:moveTo>
                  <a:pt x="0" y="0"/>
                </a:moveTo>
                <a:lnTo>
                  <a:pt x="4534215" y="0"/>
                </a:lnTo>
                <a:lnTo>
                  <a:pt x="453421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7" id="7"/>
          <p:cNvSpPr/>
          <p:nvPr/>
        </p:nvSpPr>
        <p:spPr>
          <a:xfrm rot="0">
            <a:off x="16644478" y="902917"/>
            <a:ext cx="18288000" cy="251566"/>
          </a:xfrm>
          <a:prstGeom prst="rect">
            <a:avLst/>
          </a:prstGeom>
          <a:solidFill>
            <a:srgbClr val="03365C"/>
          </a:solidFill>
        </p:spPr>
      </p:sp>
      <p:sp>
        <p:nvSpPr>
          <p:cNvPr name="Freeform 8" id="8"/>
          <p:cNvSpPr/>
          <p:nvPr/>
        </p:nvSpPr>
        <p:spPr>
          <a:xfrm flipH="false" flipV="false" rot="0">
            <a:off x="0" y="1984917"/>
            <a:ext cx="7848600" cy="8302083"/>
          </a:xfrm>
          <a:custGeom>
            <a:avLst/>
            <a:gdLst/>
            <a:ahLst/>
            <a:cxnLst/>
            <a:rect r="r" b="b" t="t" l="l"/>
            <a:pathLst>
              <a:path h="8302083" w="7848600">
                <a:moveTo>
                  <a:pt x="0" y="0"/>
                </a:moveTo>
                <a:lnTo>
                  <a:pt x="7848600" y="0"/>
                </a:lnTo>
                <a:lnTo>
                  <a:pt x="7848600" y="8302083"/>
                </a:lnTo>
                <a:lnTo>
                  <a:pt x="0" y="830208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4965" t="0" r="-33800" b="0"/>
            </a:stretch>
          </a:blipFill>
        </p:spPr>
      </p:sp>
      <p:grpSp>
        <p:nvGrpSpPr>
          <p:cNvPr name="Group 9" id="9"/>
          <p:cNvGrpSpPr/>
          <p:nvPr/>
        </p:nvGrpSpPr>
        <p:grpSpPr>
          <a:xfrm rot="0">
            <a:off x="0" y="1984917"/>
            <a:ext cx="7848600" cy="8302083"/>
            <a:chOff x="0" y="0"/>
            <a:chExt cx="2067121" cy="2186557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067121" cy="2186557"/>
            </a:xfrm>
            <a:custGeom>
              <a:avLst/>
              <a:gdLst/>
              <a:ahLst/>
              <a:cxnLst/>
              <a:rect r="r" b="b" t="t" l="l"/>
              <a:pathLst>
                <a:path h="2186557" w="2067121">
                  <a:moveTo>
                    <a:pt x="0" y="0"/>
                  </a:moveTo>
                  <a:lnTo>
                    <a:pt x="2067121" y="0"/>
                  </a:lnTo>
                  <a:lnTo>
                    <a:pt x="2067121" y="2186557"/>
                  </a:lnTo>
                  <a:lnTo>
                    <a:pt x="0" y="2186557"/>
                  </a:lnTo>
                  <a:close/>
                </a:path>
              </a:pathLst>
            </a:custGeom>
            <a:solidFill>
              <a:srgbClr val="03365C">
                <a:alpha val="48627"/>
              </a:srgbClr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28575"/>
              <a:ext cx="2067121" cy="221513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20"/>
                </a:lnSpc>
              </a:pP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783661" y="568008"/>
            <a:ext cx="5659199" cy="644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199"/>
              </a:lnSpc>
            </a:pPr>
            <a:r>
              <a:rPr lang="en-US" b="true" sz="3999" spc="-119">
                <a:solidFill>
                  <a:srgbClr val="FFFFFF"/>
                </a:solidFill>
                <a:latin typeface="Open Sans 3 Bold"/>
                <a:ea typeface="Open Sans 3 Bold"/>
                <a:cs typeface="Open Sans 3 Bold"/>
                <a:sym typeface="Open Sans 3 Bold"/>
              </a:rPr>
              <a:t>Décisions des ministres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0998626" y="7317047"/>
            <a:ext cx="4737963" cy="10592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8580"/>
              </a:lnSpc>
            </a:pPr>
            <a:r>
              <a:rPr lang="en-US" sz="6600" spc="-198">
                <a:solidFill>
                  <a:srgbClr val="03365C"/>
                </a:solidFill>
                <a:latin typeface="Open Sans 3"/>
                <a:ea typeface="Open Sans 3"/>
                <a:cs typeface="Open Sans 3"/>
                <a:sym typeface="Open Sans 3"/>
              </a:rPr>
              <a:t>3 minutes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3365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905805" y="5143500"/>
            <a:ext cx="14476390" cy="1514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999"/>
              </a:lnSpc>
            </a:pPr>
            <a:r>
              <a:rPr lang="en-US" sz="9999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Merci à toutes et à tous 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8549744" y="1714500"/>
            <a:ext cx="1188512" cy="926216"/>
          </a:xfrm>
          <a:custGeom>
            <a:avLst/>
            <a:gdLst/>
            <a:ahLst/>
            <a:cxnLst/>
            <a:rect r="r" b="b" t="t" l="l"/>
            <a:pathLst>
              <a:path h="926216" w="1188512">
                <a:moveTo>
                  <a:pt x="0" y="0"/>
                </a:moveTo>
                <a:lnTo>
                  <a:pt x="1188512" y="0"/>
                </a:lnTo>
                <a:lnTo>
                  <a:pt x="1188512" y="926216"/>
                </a:lnTo>
                <a:lnTo>
                  <a:pt x="0" y="9262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10087542"/>
            <a:ext cx="18570651" cy="199458"/>
            <a:chOff x="0" y="0"/>
            <a:chExt cx="5128644" cy="5508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128644" cy="55084"/>
            </a:xfrm>
            <a:custGeom>
              <a:avLst/>
              <a:gdLst/>
              <a:ahLst/>
              <a:cxnLst/>
              <a:rect r="r" b="b" t="t" l="l"/>
              <a:pathLst>
                <a:path h="55084" w="5128644">
                  <a:moveTo>
                    <a:pt x="0" y="0"/>
                  </a:moveTo>
                  <a:lnTo>
                    <a:pt x="5128644" y="0"/>
                  </a:lnTo>
                  <a:lnTo>
                    <a:pt x="5128644" y="55084"/>
                  </a:lnTo>
                  <a:lnTo>
                    <a:pt x="0" y="55084"/>
                  </a:lnTo>
                  <a:close/>
                </a:path>
              </a:pathLst>
            </a:custGeom>
            <a:solidFill>
              <a:srgbClr val="03365C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5128644" cy="8365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400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028700" y="2505075"/>
            <a:ext cx="9325068" cy="5810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83"/>
              </a:lnSpc>
            </a:pPr>
            <a:r>
              <a:rPr lang="en-US" sz="3402" b="true">
                <a:solidFill>
                  <a:srgbClr val="060502"/>
                </a:solidFill>
                <a:latin typeface="Arial Bold"/>
                <a:ea typeface="Arial Bold"/>
                <a:cs typeface="Arial Bold"/>
                <a:sym typeface="Arial Bold"/>
              </a:rPr>
              <a:t>Cellule de crise présidentielle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638175"/>
            <a:ext cx="8842800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03365C"/>
                </a:solidFill>
                <a:latin typeface="Open Sans 2"/>
                <a:ea typeface="Open Sans 2"/>
                <a:cs typeface="Open Sans 2"/>
                <a:sym typeface="Open Sans 2"/>
              </a:rPr>
              <a:t>Présentation du jeu de rôle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1028700" y="3829798"/>
            <a:ext cx="2240945" cy="1825143"/>
            <a:chOff x="0" y="0"/>
            <a:chExt cx="2987927" cy="2433524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277201" y="0"/>
              <a:ext cx="2433524" cy="2433524"/>
            </a:xfrm>
            <a:custGeom>
              <a:avLst/>
              <a:gdLst/>
              <a:ahLst/>
              <a:cxnLst/>
              <a:rect r="r" b="b" t="t" l="l"/>
              <a:pathLst>
                <a:path h="2433524" w="2433524">
                  <a:moveTo>
                    <a:pt x="0" y="0"/>
                  </a:moveTo>
                  <a:lnTo>
                    <a:pt x="2433525" y="0"/>
                  </a:lnTo>
                  <a:lnTo>
                    <a:pt x="2433525" y="2433524"/>
                  </a:lnTo>
                  <a:lnTo>
                    <a:pt x="0" y="24335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340074" y="62873"/>
              <a:ext cx="2307778" cy="2307778"/>
            </a:xfrm>
            <a:custGeom>
              <a:avLst/>
              <a:gdLst/>
              <a:ahLst/>
              <a:cxnLst/>
              <a:rect r="r" b="b" t="t" l="l"/>
              <a:pathLst>
                <a:path h="2307778" w="2307778">
                  <a:moveTo>
                    <a:pt x="0" y="0"/>
                  </a:moveTo>
                  <a:lnTo>
                    <a:pt x="2307779" y="0"/>
                  </a:lnTo>
                  <a:lnTo>
                    <a:pt x="2307779" y="2307778"/>
                  </a:lnTo>
                  <a:lnTo>
                    <a:pt x="0" y="23077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0" id="10"/>
            <p:cNvSpPr/>
            <p:nvPr/>
          </p:nvSpPr>
          <p:spPr>
            <a:xfrm flipH="false" flipV="false" rot="0">
              <a:off x="673766" y="408161"/>
              <a:ext cx="1640394" cy="1498910"/>
            </a:xfrm>
            <a:custGeom>
              <a:avLst/>
              <a:gdLst/>
              <a:ahLst/>
              <a:cxnLst/>
              <a:rect r="r" b="b" t="t" l="l"/>
              <a:pathLst>
                <a:path h="1498910" w="1640394">
                  <a:moveTo>
                    <a:pt x="0" y="0"/>
                  </a:moveTo>
                  <a:lnTo>
                    <a:pt x="1640395" y="0"/>
                  </a:lnTo>
                  <a:lnTo>
                    <a:pt x="1640395" y="1498910"/>
                  </a:lnTo>
                  <a:lnTo>
                    <a:pt x="0" y="14989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1" id="11"/>
            <p:cNvSpPr txBox="true"/>
            <p:nvPr/>
          </p:nvSpPr>
          <p:spPr>
            <a:xfrm rot="0">
              <a:off x="0" y="1007789"/>
              <a:ext cx="2987927" cy="29143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821"/>
                </a:lnSpc>
                <a:spcBef>
                  <a:spcPct val="0"/>
                </a:spcBef>
              </a:pPr>
              <a:r>
                <a:rPr lang="en-US" sz="1301">
                  <a:solidFill>
                    <a:srgbClr val="FFFFFF"/>
                  </a:solidFill>
                  <a:latin typeface="Courier Prime"/>
                  <a:ea typeface="Courier Prime"/>
                  <a:cs typeface="Courier Prime"/>
                  <a:sym typeface="Courier Prime"/>
                </a:rPr>
                <a:t>Services secrets</a:t>
              </a: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3544870" y="3848946"/>
            <a:ext cx="1730834" cy="1730834"/>
            <a:chOff x="0" y="0"/>
            <a:chExt cx="2307778" cy="230777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307778" cy="2307778"/>
            </a:xfrm>
            <a:custGeom>
              <a:avLst/>
              <a:gdLst/>
              <a:ahLst/>
              <a:cxnLst/>
              <a:rect r="r" b="b" t="t" l="l"/>
              <a:pathLst>
                <a:path h="2307778" w="2307778">
                  <a:moveTo>
                    <a:pt x="0" y="0"/>
                  </a:moveTo>
                  <a:lnTo>
                    <a:pt x="2307778" y="0"/>
                  </a:lnTo>
                  <a:lnTo>
                    <a:pt x="2307778" y="2307778"/>
                  </a:lnTo>
                  <a:lnTo>
                    <a:pt x="0" y="23077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4" id="14"/>
            <p:cNvSpPr/>
            <p:nvPr/>
          </p:nvSpPr>
          <p:spPr>
            <a:xfrm flipH="false" flipV="false" rot="0">
              <a:off x="192899" y="273321"/>
              <a:ext cx="1921980" cy="1761137"/>
            </a:xfrm>
            <a:custGeom>
              <a:avLst/>
              <a:gdLst/>
              <a:ahLst/>
              <a:cxnLst/>
              <a:rect r="r" b="b" t="t" l="l"/>
              <a:pathLst>
                <a:path h="1761137" w="1921980">
                  <a:moveTo>
                    <a:pt x="0" y="0"/>
                  </a:moveTo>
                  <a:lnTo>
                    <a:pt x="1921980" y="0"/>
                  </a:lnTo>
                  <a:lnTo>
                    <a:pt x="1921980" y="1761136"/>
                  </a:lnTo>
                  <a:lnTo>
                    <a:pt x="0" y="17611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5" id="15"/>
            <p:cNvSpPr txBox="true"/>
            <p:nvPr/>
          </p:nvSpPr>
          <p:spPr>
            <a:xfrm rot="0">
              <a:off x="267399" y="1025099"/>
              <a:ext cx="1772981" cy="22900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424"/>
                </a:lnSpc>
                <a:spcBef>
                  <a:spcPct val="0"/>
                </a:spcBef>
              </a:pPr>
              <a:r>
                <a:rPr lang="en-US" b="true" sz="1017">
                  <a:solidFill>
                    <a:srgbClr val="FFFFFF"/>
                  </a:solidFill>
                  <a:latin typeface="Open Sans 2 Bold"/>
                  <a:ea typeface="Open Sans 2 Bold"/>
                  <a:cs typeface="Open Sans 2 Bold"/>
                  <a:sym typeface="Open Sans 2 Bold"/>
                </a:rPr>
                <a:t>Sécurité intérieure</a:t>
              </a:r>
            </a:p>
          </p:txBody>
        </p:sp>
      </p:grpSp>
      <p:grpSp>
        <p:nvGrpSpPr>
          <p:cNvPr name="Group 16" id="16"/>
          <p:cNvGrpSpPr/>
          <p:nvPr/>
        </p:nvGrpSpPr>
        <p:grpSpPr>
          <a:xfrm rot="0">
            <a:off x="8001638" y="3924107"/>
            <a:ext cx="1730834" cy="1730834"/>
            <a:chOff x="0" y="0"/>
            <a:chExt cx="2307778" cy="2307778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2307778" cy="2307778"/>
            </a:xfrm>
            <a:custGeom>
              <a:avLst/>
              <a:gdLst/>
              <a:ahLst/>
              <a:cxnLst/>
              <a:rect r="r" b="b" t="t" l="l"/>
              <a:pathLst>
                <a:path h="2307778" w="2307778">
                  <a:moveTo>
                    <a:pt x="0" y="0"/>
                  </a:moveTo>
                  <a:lnTo>
                    <a:pt x="2307778" y="0"/>
                  </a:lnTo>
                  <a:lnTo>
                    <a:pt x="2307778" y="2307778"/>
                  </a:lnTo>
                  <a:lnTo>
                    <a:pt x="0" y="23077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8" id="18"/>
            <p:cNvSpPr/>
            <p:nvPr/>
          </p:nvSpPr>
          <p:spPr>
            <a:xfrm flipH="false" flipV="false" rot="0">
              <a:off x="246985" y="335246"/>
              <a:ext cx="1813808" cy="1482788"/>
            </a:xfrm>
            <a:custGeom>
              <a:avLst/>
              <a:gdLst/>
              <a:ahLst/>
              <a:cxnLst/>
              <a:rect r="r" b="b" t="t" l="l"/>
              <a:pathLst>
                <a:path h="1482788" w="1813808">
                  <a:moveTo>
                    <a:pt x="0" y="0"/>
                  </a:moveTo>
                  <a:lnTo>
                    <a:pt x="1813808" y="0"/>
                  </a:lnTo>
                  <a:lnTo>
                    <a:pt x="1813808" y="1482788"/>
                  </a:lnTo>
                  <a:lnTo>
                    <a:pt x="0" y="14827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TextBox 19" id="19"/>
          <p:cNvSpPr txBox="true"/>
          <p:nvPr/>
        </p:nvSpPr>
        <p:spPr>
          <a:xfrm rot="0">
            <a:off x="6076327" y="4685788"/>
            <a:ext cx="1329736" cy="1788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24"/>
              </a:lnSpc>
              <a:spcBef>
                <a:spcPct val="0"/>
              </a:spcBef>
            </a:pPr>
            <a:r>
              <a:rPr lang="en-US" b="true" sz="1017">
                <a:solidFill>
                  <a:srgbClr val="FFFFFF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Sécurité intérieure</a:t>
            </a:r>
          </a:p>
        </p:txBody>
      </p:sp>
      <p:sp>
        <p:nvSpPr>
          <p:cNvPr name="Freeform 20" id="20"/>
          <p:cNvSpPr/>
          <p:nvPr/>
        </p:nvSpPr>
        <p:spPr>
          <a:xfrm flipH="false" flipV="false" rot="0">
            <a:off x="5875779" y="3848946"/>
            <a:ext cx="1730834" cy="1730834"/>
          </a:xfrm>
          <a:custGeom>
            <a:avLst/>
            <a:gdLst/>
            <a:ahLst/>
            <a:cxnLst/>
            <a:rect r="r" b="b" t="t" l="l"/>
            <a:pathLst>
              <a:path h="1730834" w="1730834">
                <a:moveTo>
                  <a:pt x="0" y="0"/>
                </a:moveTo>
                <a:lnTo>
                  <a:pt x="1730833" y="0"/>
                </a:lnTo>
                <a:lnTo>
                  <a:pt x="1730833" y="1730833"/>
                </a:lnTo>
                <a:lnTo>
                  <a:pt x="0" y="1730833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1" id="21"/>
          <p:cNvSpPr/>
          <p:nvPr/>
        </p:nvSpPr>
        <p:spPr>
          <a:xfrm flipH="false" flipV="false" rot="0">
            <a:off x="6187524" y="4153987"/>
            <a:ext cx="1107343" cy="1107343"/>
          </a:xfrm>
          <a:custGeom>
            <a:avLst/>
            <a:gdLst/>
            <a:ahLst/>
            <a:cxnLst/>
            <a:rect r="r" b="b" t="t" l="l"/>
            <a:pathLst>
              <a:path h="1107343" w="1107343">
                <a:moveTo>
                  <a:pt x="0" y="0"/>
                </a:moveTo>
                <a:lnTo>
                  <a:pt x="1107343" y="0"/>
                </a:lnTo>
                <a:lnTo>
                  <a:pt x="1107343" y="1107342"/>
                </a:lnTo>
                <a:lnTo>
                  <a:pt x="0" y="1107342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2" id="22"/>
          <p:cNvGrpSpPr/>
          <p:nvPr/>
        </p:nvGrpSpPr>
        <p:grpSpPr>
          <a:xfrm rot="0">
            <a:off x="10332546" y="3972907"/>
            <a:ext cx="1730834" cy="1730834"/>
            <a:chOff x="0" y="0"/>
            <a:chExt cx="2307778" cy="2307778"/>
          </a:xfrm>
        </p:grpSpPr>
        <p:sp>
          <p:nvSpPr>
            <p:cNvPr name="TextBox 23" id="23"/>
            <p:cNvSpPr txBox="true"/>
            <p:nvPr/>
          </p:nvSpPr>
          <p:spPr>
            <a:xfrm rot="0">
              <a:off x="267399" y="1125314"/>
              <a:ext cx="1772981" cy="22900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424"/>
                </a:lnSpc>
                <a:spcBef>
                  <a:spcPct val="0"/>
                </a:spcBef>
              </a:pPr>
              <a:r>
                <a:rPr lang="en-US" b="true" sz="1017">
                  <a:solidFill>
                    <a:srgbClr val="FFFFFF"/>
                  </a:solidFill>
                  <a:latin typeface="Open Sans 2 Bold"/>
                  <a:ea typeface="Open Sans 2 Bold"/>
                  <a:cs typeface="Open Sans 2 Bold"/>
                  <a:sym typeface="Open Sans 2 Bold"/>
                </a:rPr>
                <a:t>Sécurité intérieure</a:t>
              </a:r>
            </a:p>
          </p:txBody>
        </p:sp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2307778" cy="2307778"/>
            </a:xfrm>
            <a:custGeom>
              <a:avLst/>
              <a:gdLst/>
              <a:ahLst/>
              <a:cxnLst/>
              <a:rect r="r" b="b" t="t" l="l"/>
              <a:pathLst>
                <a:path h="2307778" w="2307778">
                  <a:moveTo>
                    <a:pt x="0" y="0"/>
                  </a:moveTo>
                  <a:lnTo>
                    <a:pt x="2307778" y="0"/>
                  </a:lnTo>
                  <a:lnTo>
                    <a:pt x="2307778" y="2307778"/>
                  </a:lnTo>
                  <a:lnTo>
                    <a:pt x="0" y="23077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25" id="25"/>
            <p:cNvSpPr/>
            <p:nvPr/>
          </p:nvSpPr>
          <p:spPr>
            <a:xfrm flipH="false" flipV="false" rot="0">
              <a:off x="323528" y="331728"/>
              <a:ext cx="1716852" cy="1564481"/>
            </a:xfrm>
            <a:custGeom>
              <a:avLst/>
              <a:gdLst/>
              <a:ahLst/>
              <a:cxnLst/>
              <a:rect r="r" b="b" t="t" l="l"/>
              <a:pathLst>
                <a:path h="1564481" w="1716852">
                  <a:moveTo>
                    <a:pt x="0" y="0"/>
                  </a:moveTo>
                  <a:lnTo>
                    <a:pt x="1716852" y="0"/>
                  </a:lnTo>
                  <a:lnTo>
                    <a:pt x="1716852" y="1564481"/>
                  </a:lnTo>
                  <a:lnTo>
                    <a:pt x="0" y="15644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 l="0" t="0" r="0" b="0"/>
              </a:stretch>
            </a:blip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14633842" y="4053752"/>
            <a:ext cx="1730834" cy="1730834"/>
            <a:chOff x="0" y="0"/>
            <a:chExt cx="2307778" cy="2307778"/>
          </a:xfrm>
        </p:grpSpPr>
        <p:sp>
          <p:nvSpPr>
            <p:cNvPr name="TextBox 27" id="27"/>
            <p:cNvSpPr txBox="true"/>
            <p:nvPr/>
          </p:nvSpPr>
          <p:spPr>
            <a:xfrm rot="0">
              <a:off x="175042" y="592352"/>
              <a:ext cx="1772981" cy="22900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424"/>
                </a:lnSpc>
                <a:spcBef>
                  <a:spcPct val="0"/>
                </a:spcBef>
              </a:pPr>
              <a:r>
                <a:rPr lang="en-US" b="true" sz="1017">
                  <a:solidFill>
                    <a:srgbClr val="FFFFFF"/>
                  </a:solidFill>
                  <a:latin typeface="Open Sans 2 Bold"/>
                  <a:ea typeface="Open Sans 2 Bold"/>
                  <a:cs typeface="Open Sans 2 Bold"/>
                  <a:sym typeface="Open Sans 2 Bold"/>
                </a:rPr>
                <a:t>Sécurité intérieure</a:t>
              </a:r>
            </a:p>
          </p:txBody>
        </p:sp>
        <p:sp>
          <p:nvSpPr>
            <p:cNvPr name="TextBox 28" id="28"/>
            <p:cNvSpPr txBox="true"/>
            <p:nvPr/>
          </p:nvSpPr>
          <p:spPr>
            <a:xfrm rot="0">
              <a:off x="267399" y="1125314"/>
              <a:ext cx="1772981" cy="22900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424"/>
                </a:lnSpc>
                <a:spcBef>
                  <a:spcPct val="0"/>
                </a:spcBef>
              </a:pPr>
              <a:r>
                <a:rPr lang="en-US" b="true" sz="1017">
                  <a:solidFill>
                    <a:srgbClr val="FFFFFF"/>
                  </a:solidFill>
                  <a:latin typeface="Open Sans 2 Bold"/>
                  <a:ea typeface="Open Sans 2 Bold"/>
                  <a:cs typeface="Open Sans 2 Bold"/>
                  <a:sym typeface="Open Sans 2 Bold"/>
                </a:rPr>
                <a:t>Sécurité intérieure</a:t>
              </a:r>
            </a:p>
          </p:txBody>
        </p:sp>
        <p:sp>
          <p:nvSpPr>
            <p:cNvPr name="Freeform 29" id="29"/>
            <p:cNvSpPr/>
            <p:nvPr/>
          </p:nvSpPr>
          <p:spPr>
            <a:xfrm flipH="false" flipV="false" rot="0">
              <a:off x="0" y="0"/>
              <a:ext cx="2307778" cy="2307778"/>
            </a:xfrm>
            <a:custGeom>
              <a:avLst/>
              <a:gdLst/>
              <a:ahLst/>
              <a:cxnLst/>
              <a:rect r="r" b="b" t="t" l="l"/>
              <a:pathLst>
                <a:path h="2307778" w="2307778">
                  <a:moveTo>
                    <a:pt x="0" y="0"/>
                  </a:moveTo>
                  <a:lnTo>
                    <a:pt x="2307778" y="0"/>
                  </a:lnTo>
                  <a:lnTo>
                    <a:pt x="2307778" y="2307778"/>
                  </a:lnTo>
                  <a:lnTo>
                    <a:pt x="0" y="23077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30" id="30"/>
            <p:cNvSpPr/>
            <p:nvPr/>
          </p:nvSpPr>
          <p:spPr>
            <a:xfrm flipH="false" flipV="false" rot="0">
              <a:off x="363157" y="397662"/>
              <a:ext cx="1581464" cy="1512454"/>
            </a:xfrm>
            <a:custGeom>
              <a:avLst/>
              <a:gdLst/>
              <a:ahLst/>
              <a:cxnLst/>
              <a:rect r="r" b="b" t="t" l="l"/>
              <a:pathLst>
                <a:path h="1512454" w="1581464">
                  <a:moveTo>
                    <a:pt x="0" y="0"/>
                  </a:moveTo>
                  <a:lnTo>
                    <a:pt x="1581464" y="0"/>
                  </a:lnTo>
                  <a:lnTo>
                    <a:pt x="1581464" y="1512454"/>
                  </a:lnTo>
                  <a:lnTo>
                    <a:pt x="0" y="15124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TextBox 31" id="31"/>
          <p:cNvSpPr txBox="true"/>
          <p:nvPr/>
        </p:nvSpPr>
        <p:spPr>
          <a:xfrm rot="0">
            <a:off x="1485674" y="5799977"/>
            <a:ext cx="1326997" cy="657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000" b="true">
                <a:solidFill>
                  <a:srgbClr val="060502"/>
                </a:solidFill>
                <a:latin typeface="Arial Bold"/>
                <a:ea typeface="Arial Bold"/>
                <a:cs typeface="Arial Bold"/>
                <a:sym typeface="Arial Bold"/>
              </a:rPr>
              <a:t>Services </a:t>
            </a:r>
          </a:p>
          <a:p>
            <a:pPr algn="ctr">
              <a:lnSpc>
                <a:spcPts val="2400"/>
              </a:lnSpc>
            </a:pPr>
            <a:r>
              <a:rPr lang="en-US" sz="2000" b="true">
                <a:solidFill>
                  <a:srgbClr val="060502"/>
                </a:solidFill>
                <a:latin typeface="Arial Bold"/>
                <a:ea typeface="Arial Bold"/>
                <a:cs typeface="Arial Bold"/>
                <a:sym typeface="Arial Bold"/>
              </a:rPr>
              <a:t>secrets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3746788" y="5799977"/>
            <a:ext cx="1326997" cy="657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000" b="true">
                <a:solidFill>
                  <a:srgbClr val="140185"/>
                </a:solidFill>
                <a:latin typeface="Arial Bold"/>
                <a:ea typeface="Arial Bold"/>
                <a:cs typeface="Arial Bold"/>
                <a:sym typeface="Arial Bold"/>
              </a:rPr>
              <a:t>Sécurité intérieure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6079067" y="5799977"/>
            <a:ext cx="1326997" cy="657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000" b="true">
                <a:solidFill>
                  <a:srgbClr val="E14227"/>
                </a:solidFill>
                <a:latin typeface="Arial Bold"/>
                <a:ea typeface="Arial Bold"/>
                <a:cs typeface="Arial Bold"/>
                <a:sym typeface="Arial Bold"/>
              </a:rPr>
              <a:t>Géants du numérique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7802559" y="5799977"/>
            <a:ext cx="2128990" cy="657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000" b="true">
                <a:solidFill>
                  <a:srgbClr val="E14227"/>
                </a:solidFill>
                <a:latin typeface="Arial Bold"/>
                <a:ea typeface="Arial Bold"/>
                <a:cs typeface="Arial Bold"/>
                <a:sym typeface="Arial Bold"/>
              </a:rPr>
              <a:t>Cour constitutionnelle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10133468" y="5799977"/>
            <a:ext cx="2128990" cy="657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000" b="true">
                <a:solidFill>
                  <a:srgbClr val="006A37"/>
                </a:solidFill>
                <a:latin typeface="Arial Bold"/>
                <a:ea typeface="Arial Bold"/>
                <a:cs typeface="Arial Bold"/>
                <a:sym typeface="Arial Bold"/>
              </a:rPr>
              <a:t>Comité </a:t>
            </a:r>
          </a:p>
          <a:p>
            <a:pPr algn="ctr">
              <a:lnSpc>
                <a:spcPts val="2400"/>
              </a:lnSpc>
            </a:pPr>
            <a:r>
              <a:rPr lang="en-US" sz="2000" b="true">
                <a:solidFill>
                  <a:srgbClr val="006A37"/>
                </a:solidFill>
                <a:latin typeface="Arial Bold"/>
                <a:ea typeface="Arial Bold"/>
                <a:cs typeface="Arial Bold"/>
                <a:sym typeface="Arial Bold"/>
              </a:rPr>
              <a:t>d’éthique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14432871" y="5880823"/>
            <a:ext cx="2128990" cy="352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000" b="true">
                <a:solidFill>
                  <a:srgbClr val="FDC52E"/>
                </a:solidFill>
                <a:latin typeface="Arial Bold"/>
                <a:ea typeface="Arial Bold"/>
                <a:cs typeface="Arial Bold"/>
                <a:sym typeface="Arial Bold"/>
              </a:rPr>
              <a:t>Ministres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10087542"/>
            <a:ext cx="18570651" cy="199458"/>
            <a:chOff x="0" y="0"/>
            <a:chExt cx="5128644" cy="5508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128644" cy="55084"/>
            </a:xfrm>
            <a:custGeom>
              <a:avLst/>
              <a:gdLst/>
              <a:ahLst/>
              <a:cxnLst/>
              <a:rect r="r" b="b" t="t" l="l"/>
              <a:pathLst>
                <a:path h="55084" w="5128644">
                  <a:moveTo>
                    <a:pt x="0" y="0"/>
                  </a:moveTo>
                  <a:lnTo>
                    <a:pt x="5128644" y="0"/>
                  </a:lnTo>
                  <a:lnTo>
                    <a:pt x="5128644" y="55084"/>
                  </a:lnTo>
                  <a:lnTo>
                    <a:pt x="0" y="55084"/>
                  </a:lnTo>
                  <a:close/>
                </a:path>
              </a:pathLst>
            </a:custGeom>
            <a:solidFill>
              <a:srgbClr val="03365C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5128644" cy="8365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400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1432132" y="5242074"/>
            <a:ext cx="2115494" cy="2990098"/>
          </a:xfrm>
          <a:custGeom>
            <a:avLst/>
            <a:gdLst/>
            <a:ahLst/>
            <a:cxnLst/>
            <a:rect r="r" b="b" t="t" l="l"/>
            <a:pathLst>
              <a:path h="2990098" w="2115494">
                <a:moveTo>
                  <a:pt x="0" y="0"/>
                </a:moveTo>
                <a:lnTo>
                  <a:pt x="2115494" y="0"/>
                </a:lnTo>
                <a:lnTo>
                  <a:pt x="2115494" y="2990098"/>
                </a:lnTo>
                <a:lnTo>
                  <a:pt x="0" y="29900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  <a:ln w="9525" cap="sq">
            <a:solidFill>
              <a:srgbClr val="007480"/>
            </a:solidFill>
            <a:prstDash val="solid"/>
            <a:miter/>
          </a:ln>
        </p:spPr>
      </p:sp>
      <p:sp>
        <p:nvSpPr>
          <p:cNvPr name="Freeform 6" id="6"/>
          <p:cNvSpPr/>
          <p:nvPr/>
        </p:nvSpPr>
        <p:spPr>
          <a:xfrm flipH="false" flipV="false" rot="0">
            <a:off x="11432132" y="2054828"/>
            <a:ext cx="2115494" cy="2990098"/>
          </a:xfrm>
          <a:custGeom>
            <a:avLst/>
            <a:gdLst/>
            <a:ahLst/>
            <a:cxnLst/>
            <a:rect r="r" b="b" t="t" l="l"/>
            <a:pathLst>
              <a:path h="2990098" w="2115494">
                <a:moveTo>
                  <a:pt x="0" y="0"/>
                </a:moveTo>
                <a:lnTo>
                  <a:pt x="2115494" y="0"/>
                </a:lnTo>
                <a:lnTo>
                  <a:pt x="2115494" y="2990098"/>
                </a:lnTo>
                <a:lnTo>
                  <a:pt x="0" y="29900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  <a:ln w="9525" cap="sq">
            <a:solidFill>
              <a:srgbClr val="E9BA00"/>
            </a:solidFill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13723314" y="2058151"/>
            <a:ext cx="2113143" cy="2986775"/>
          </a:xfrm>
          <a:custGeom>
            <a:avLst/>
            <a:gdLst/>
            <a:ahLst/>
            <a:cxnLst/>
            <a:rect r="r" b="b" t="t" l="l"/>
            <a:pathLst>
              <a:path h="2986775" w="2113143">
                <a:moveTo>
                  <a:pt x="0" y="0"/>
                </a:moveTo>
                <a:lnTo>
                  <a:pt x="2113144" y="0"/>
                </a:lnTo>
                <a:lnTo>
                  <a:pt x="2113144" y="2986775"/>
                </a:lnTo>
                <a:lnTo>
                  <a:pt x="0" y="298677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9525" cap="sq">
            <a:solidFill>
              <a:srgbClr val="E14229"/>
            </a:solidFill>
            <a:prstDash val="solid"/>
            <a:miter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16007908" y="3055276"/>
            <a:ext cx="2002276" cy="5005690"/>
          </a:xfrm>
          <a:custGeom>
            <a:avLst/>
            <a:gdLst/>
            <a:ahLst/>
            <a:cxnLst/>
            <a:rect r="r" b="b" t="t" l="l"/>
            <a:pathLst>
              <a:path h="5005690" w="2002276">
                <a:moveTo>
                  <a:pt x="0" y="0"/>
                </a:moveTo>
                <a:lnTo>
                  <a:pt x="2002276" y="0"/>
                </a:lnTo>
                <a:lnTo>
                  <a:pt x="2002276" y="5005690"/>
                </a:lnTo>
                <a:lnTo>
                  <a:pt x="0" y="500569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3757176" y="5247354"/>
            <a:ext cx="2083184" cy="2944429"/>
          </a:xfrm>
          <a:custGeom>
            <a:avLst/>
            <a:gdLst/>
            <a:ahLst/>
            <a:cxnLst/>
            <a:rect r="r" b="b" t="t" l="l"/>
            <a:pathLst>
              <a:path h="2944429" w="2083184">
                <a:moveTo>
                  <a:pt x="0" y="0"/>
                </a:moveTo>
                <a:lnTo>
                  <a:pt x="2083184" y="0"/>
                </a:lnTo>
                <a:lnTo>
                  <a:pt x="2083184" y="2944429"/>
                </a:lnTo>
                <a:lnTo>
                  <a:pt x="0" y="294442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w="9525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10" id="10"/>
          <p:cNvSpPr/>
          <p:nvPr/>
        </p:nvSpPr>
        <p:spPr>
          <a:xfrm flipH="false" flipV="false" rot="0">
            <a:off x="9144000" y="5242074"/>
            <a:ext cx="2111759" cy="2984818"/>
          </a:xfrm>
          <a:custGeom>
            <a:avLst/>
            <a:gdLst/>
            <a:ahLst/>
            <a:cxnLst/>
            <a:rect r="r" b="b" t="t" l="l"/>
            <a:pathLst>
              <a:path h="2984818" w="2111759">
                <a:moveTo>
                  <a:pt x="0" y="0"/>
                </a:moveTo>
                <a:lnTo>
                  <a:pt x="2111759" y="0"/>
                </a:lnTo>
                <a:lnTo>
                  <a:pt x="2111759" y="2984818"/>
                </a:lnTo>
                <a:lnTo>
                  <a:pt x="0" y="298481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w="9525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11" id="11"/>
          <p:cNvSpPr/>
          <p:nvPr/>
        </p:nvSpPr>
        <p:spPr>
          <a:xfrm flipH="false" flipV="false" rot="0">
            <a:off x="9144000" y="2054828"/>
            <a:ext cx="2111759" cy="2990098"/>
          </a:xfrm>
          <a:custGeom>
            <a:avLst/>
            <a:gdLst/>
            <a:ahLst/>
            <a:cxnLst/>
            <a:rect r="r" b="b" t="t" l="l"/>
            <a:pathLst>
              <a:path h="2990098" w="2111759">
                <a:moveTo>
                  <a:pt x="0" y="0"/>
                </a:moveTo>
                <a:lnTo>
                  <a:pt x="2111759" y="0"/>
                </a:lnTo>
                <a:lnTo>
                  <a:pt x="2111759" y="2990098"/>
                </a:lnTo>
                <a:lnTo>
                  <a:pt x="0" y="299009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00131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241537" y="1866447"/>
            <a:ext cx="2248774" cy="3178479"/>
          </a:xfrm>
          <a:custGeom>
            <a:avLst/>
            <a:gdLst/>
            <a:ahLst/>
            <a:cxnLst/>
            <a:rect r="r" b="b" t="t" l="l"/>
            <a:pathLst>
              <a:path h="3178479" w="2248774">
                <a:moveTo>
                  <a:pt x="0" y="0"/>
                </a:moveTo>
                <a:lnTo>
                  <a:pt x="2248773" y="0"/>
                </a:lnTo>
                <a:lnTo>
                  <a:pt x="2248773" y="3178479"/>
                </a:lnTo>
                <a:lnTo>
                  <a:pt x="0" y="317847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  <a:ln w="9525" cap="sq">
            <a:solidFill>
              <a:srgbClr val="000000"/>
            </a:solidFill>
            <a:prstDash val="solid"/>
            <a:miter/>
          </a:ln>
        </p:spPr>
      </p:sp>
      <p:sp>
        <p:nvSpPr>
          <p:cNvPr name="Freeform 13" id="13"/>
          <p:cNvSpPr/>
          <p:nvPr/>
        </p:nvSpPr>
        <p:spPr>
          <a:xfrm flipH="false" flipV="false" rot="0">
            <a:off x="3661760" y="5295900"/>
            <a:ext cx="2248774" cy="3178479"/>
          </a:xfrm>
          <a:custGeom>
            <a:avLst/>
            <a:gdLst/>
            <a:ahLst/>
            <a:cxnLst/>
            <a:rect r="r" b="b" t="t" l="l"/>
            <a:pathLst>
              <a:path h="3178479" w="2248774">
                <a:moveTo>
                  <a:pt x="0" y="0"/>
                </a:moveTo>
                <a:lnTo>
                  <a:pt x="2248774" y="0"/>
                </a:lnTo>
                <a:lnTo>
                  <a:pt x="2248774" y="3178479"/>
                </a:lnTo>
                <a:lnTo>
                  <a:pt x="0" y="317847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  <a:ln w="9525" cap="sq">
            <a:solidFill>
              <a:srgbClr val="03365C"/>
            </a:solidFill>
            <a:prstDash val="solid"/>
            <a:miter/>
          </a:ln>
        </p:spPr>
      </p:sp>
      <p:sp>
        <p:nvSpPr>
          <p:cNvPr name="Freeform 14" id="14"/>
          <p:cNvSpPr/>
          <p:nvPr/>
        </p:nvSpPr>
        <p:spPr>
          <a:xfrm flipH="false" flipV="false" rot="0">
            <a:off x="1198991" y="5295900"/>
            <a:ext cx="2248774" cy="3178479"/>
          </a:xfrm>
          <a:custGeom>
            <a:avLst/>
            <a:gdLst/>
            <a:ahLst/>
            <a:cxnLst/>
            <a:rect r="r" b="b" t="t" l="l"/>
            <a:pathLst>
              <a:path h="3178479" w="2248774">
                <a:moveTo>
                  <a:pt x="0" y="0"/>
                </a:moveTo>
                <a:lnTo>
                  <a:pt x="2248774" y="0"/>
                </a:lnTo>
                <a:lnTo>
                  <a:pt x="2248774" y="3178479"/>
                </a:lnTo>
                <a:lnTo>
                  <a:pt x="0" y="317847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  <a:ln w="9525" cap="sq">
            <a:solidFill>
              <a:srgbClr val="B51F1F"/>
            </a:solidFill>
            <a:prstDash val="solid"/>
            <a:miter/>
          </a:ln>
        </p:spPr>
      </p:sp>
      <p:sp>
        <p:nvSpPr>
          <p:cNvPr name="Freeform 15" id="15"/>
          <p:cNvSpPr/>
          <p:nvPr/>
        </p:nvSpPr>
        <p:spPr>
          <a:xfrm flipH="false" flipV="false" rot="0">
            <a:off x="6120084" y="1866447"/>
            <a:ext cx="2248774" cy="3178479"/>
          </a:xfrm>
          <a:custGeom>
            <a:avLst/>
            <a:gdLst/>
            <a:ahLst/>
            <a:cxnLst/>
            <a:rect r="r" b="b" t="t" l="l"/>
            <a:pathLst>
              <a:path h="3178479" w="2248774">
                <a:moveTo>
                  <a:pt x="0" y="0"/>
                </a:moveTo>
                <a:lnTo>
                  <a:pt x="2248774" y="0"/>
                </a:lnTo>
                <a:lnTo>
                  <a:pt x="2248774" y="3178479"/>
                </a:lnTo>
                <a:lnTo>
                  <a:pt x="0" y="3178479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  <a:ln w="9525" cap="sq">
            <a:solidFill>
              <a:srgbClr val="E14229"/>
            </a:solidFill>
            <a:prstDash val="solid"/>
            <a:miter/>
          </a:ln>
        </p:spPr>
      </p:sp>
      <p:sp>
        <p:nvSpPr>
          <p:cNvPr name="Freeform 16" id="16"/>
          <p:cNvSpPr/>
          <p:nvPr/>
        </p:nvSpPr>
        <p:spPr>
          <a:xfrm flipH="false" flipV="false" rot="0">
            <a:off x="3661760" y="1866447"/>
            <a:ext cx="2248774" cy="3178479"/>
          </a:xfrm>
          <a:custGeom>
            <a:avLst/>
            <a:gdLst/>
            <a:ahLst/>
            <a:cxnLst/>
            <a:rect r="r" b="b" t="t" l="l"/>
            <a:pathLst>
              <a:path h="3178479" w="2248774">
                <a:moveTo>
                  <a:pt x="0" y="0"/>
                </a:moveTo>
                <a:lnTo>
                  <a:pt x="2248774" y="0"/>
                </a:lnTo>
                <a:lnTo>
                  <a:pt x="2248774" y="3178479"/>
                </a:lnTo>
                <a:lnTo>
                  <a:pt x="0" y="3178479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0" t="0" r="0" b="0"/>
            </a:stretch>
          </a:blipFill>
          <a:ln w="9525" cap="sq">
            <a:solidFill>
              <a:srgbClr val="006A37"/>
            </a:solidFill>
            <a:prstDash val="solid"/>
            <a:miter/>
          </a:ln>
        </p:spPr>
      </p:sp>
      <p:sp>
        <p:nvSpPr>
          <p:cNvPr name="Freeform 17" id="17"/>
          <p:cNvSpPr/>
          <p:nvPr/>
        </p:nvSpPr>
        <p:spPr>
          <a:xfrm flipH="false" flipV="false" rot="0">
            <a:off x="6120084" y="5295900"/>
            <a:ext cx="2248774" cy="3178479"/>
          </a:xfrm>
          <a:custGeom>
            <a:avLst/>
            <a:gdLst/>
            <a:ahLst/>
            <a:cxnLst/>
            <a:rect r="r" b="b" t="t" l="l"/>
            <a:pathLst>
              <a:path h="3178479" w="2248774">
                <a:moveTo>
                  <a:pt x="0" y="0"/>
                </a:moveTo>
                <a:lnTo>
                  <a:pt x="2248774" y="0"/>
                </a:lnTo>
                <a:lnTo>
                  <a:pt x="2248774" y="3178479"/>
                </a:lnTo>
                <a:lnTo>
                  <a:pt x="0" y="3178479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l="0" t="0" r="0" b="0"/>
            </a:stretch>
          </a:blipFill>
          <a:ln w="9525" cap="sq">
            <a:solidFill>
              <a:srgbClr val="E9BA00"/>
            </a:solidFill>
            <a:prstDash val="solid"/>
            <a:miter/>
          </a:ln>
        </p:spPr>
      </p:sp>
      <p:sp>
        <p:nvSpPr>
          <p:cNvPr name="TextBox 18" id="18"/>
          <p:cNvSpPr txBox="true"/>
          <p:nvPr/>
        </p:nvSpPr>
        <p:spPr>
          <a:xfrm rot="0">
            <a:off x="2778129" y="8999377"/>
            <a:ext cx="2224832" cy="514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03365C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Fiches rôles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1030783" y="9080762"/>
            <a:ext cx="5190976" cy="514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03365C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Ressources de consultation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198991" y="638175"/>
            <a:ext cx="6960318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03365C"/>
                </a:solidFill>
                <a:latin typeface="Open Sans 2"/>
                <a:ea typeface="Open Sans 2"/>
                <a:cs typeface="Open Sans 2"/>
                <a:sym typeface="Open Sans 2"/>
              </a:rPr>
              <a:t>Matériel à disposition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8798127" cy="10287000"/>
          </a:xfrm>
          <a:prstGeom prst="rect">
            <a:avLst/>
          </a:prstGeom>
          <a:solidFill>
            <a:srgbClr val="03365C"/>
          </a:solidFill>
        </p:spPr>
      </p:sp>
      <p:sp>
        <p:nvSpPr>
          <p:cNvPr name="Freeform 4" id="4"/>
          <p:cNvSpPr/>
          <p:nvPr/>
        </p:nvSpPr>
        <p:spPr>
          <a:xfrm flipH="false" flipV="false" rot="0">
            <a:off x="3499110" y="508927"/>
            <a:ext cx="907003" cy="1039545"/>
          </a:xfrm>
          <a:custGeom>
            <a:avLst/>
            <a:gdLst/>
            <a:ahLst/>
            <a:cxnLst/>
            <a:rect r="r" b="b" t="t" l="l"/>
            <a:pathLst>
              <a:path h="1039545" w="907003">
                <a:moveTo>
                  <a:pt x="0" y="0"/>
                </a:moveTo>
                <a:lnTo>
                  <a:pt x="907004" y="0"/>
                </a:lnTo>
                <a:lnTo>
                  <a:pt x="907004" y="1039546"/>
                </a:lnTo>
                <a:lnTo>
                  <a:pt x="0" y="103954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483754" y="2092955"/>
            <a:ext cx="6937717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b="true" sz="5000" spc="-100">
                <a:solidFill>
                  <a:srgbClr val="FFFFFF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Cellule de crise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801513" y="4121369"/>
            <a:ext cx="6619957" cy="48768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5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Évaluer l'opportunité et les implications d’un déploiement massif de l’intelligence artificielle pour exploiter les données disponibles à des fins de sécurité nationale, à la suite d’un attentat révélant des défaillances majeures dans l’analyse des informations.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0262436" cy="10508526"/>
          </a:xfrm>
          <a:custGeom>
            <a:avLst/>
            <a:gdLst/>
            <a:ahLst/>
            <a:cxnLst/>
            <a:rect r="r" b="b" t="t" l="l"/>
            <a:pathLst>
              <a:path h="10508526" w="10262436">
                <a:moveTo>
                  <a:pt x="0" y="0"/>
                </a:moveTo>
                <a:lnTo>
                  <a:pt x="10262436" y="0"/>
                </a:lnTo>
                <a:lnTo>
                  <a:pt x="10262436" y="10508526"/>
                </a:lnTo>
                <a:lnTo>
                  <a:pt x="0" y="1050852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702" t="0" r="-26702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1535745" y="2299109"/>
            <a:ext cx="364614" cy="364614"/>
            <a:chOff x="0" y="0"/>
            <a:chExt cx="6350000" cy="63500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3365C"/>
            </a:solidFill>
          </p:spPr>
        </p:sp>
      </p:grpSp>
      <p:grpSp>
        <p:nvGrpSpPr>
          <p:cNvPr name="Group 5" id="5"/>
          <p:cNvGrpSpPr/>
          <p:nvPr/>
        </p:nvGrpSpPr>
        <p:grpSpPr>
          <a:xfrm rot="0">
            <a:off x="11535745" y="4123250"/>
            <a:ext cx="364614" cy="364614"/>
            <a:chOff x="0" y="0"/>
            <a:chExt cx="6350000" cy="63500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3365C"/>
            </a:solidFill>
          </p:spPr>
        </p:sp>
      </p:grpSp>
      <p:grpSp>
        <p:nvGrpSpPr>
          <p:cNvPr name="Group 7" id="7"/>
          <p:cNvGrpSpPr/>
          <p:nvPr/>
        </p:nvGrpSpPr>
        <p:grpSpPr>
          <a:xfrm rot="0">
            <a:off x="11535745" y="5527206"/>
            <a:ext cx="364614" cy="364614"/>
            <a:chOff x="0" y="0"/>
            <a:chExt cx="6350000" cy="63500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3365C"/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2475950" y="2079940"/>
            <a:ext cx="4783350" cy="12000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796"/>
              </a:lnSpc>
            </a:pPr>
            <a:r>
              <a:rPr lang="en-US" sz="3689" spc="-110">
                <a:solidFill>
                  <a:srgbClr val="191919"/>
                </a:solidFill>
                <a:latin typeface="Open Sans 3"/>
                <a:ea typeface="Open Sans 3"/>
                <a:cs typeface="Open Sans 3"/>
                <a:sym typeface="Open Sans 3"/>
              </a:rPr>
              <a:t>Consultation du dossier (20')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2475950" y="3734225"/>
            <a:ext cx="4783350" cy="12000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796"/>
              </a:lnSpc>
            </a:pPr>
            <a:r>
              <a:rPr lang="en-US" sz="3689" spc="-110">
                <a:solidFill>
                  <a:srgbClr val="191919"/>
                </a:solidFill>
                <a:latin typeface="Open Sans 3"/>
                <a:ea typeface="Open Sans 3"/>
                <a:cs typeface="Open Sans 3"/>
                <a:sym typeface="Open Sans 3"/>
              </a:rPr>
              <a:t>Prise de parole des différents groupes (10')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2475950" y="5391463"/>
            <a:ext cx="4783350" cy="5908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796"/>
              </a:lnSpc>
            </a:pPr>
            <a:r>
              <a:rPr lang="en-US" sz="3689" spc="-110">
                <a:solidFill>
                  <a:srgbClr val="191919"/>
                </a:solidFill>
                <a:latin typeface="Open Sans 3"/>
                <a:ea typeface="Open Sans 3"/>
                <a:cs typeface="Open Sans 3"/>
                <a:sym typeface="Open Sans 3"/>
              </a:rPr>
              <a:t>Q. des ministres (10')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11535745" y="7966217"/>
            <a:ext cx="364614" cy="36461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3365C"/>
            </a:solidFill>
          </p:spPr>
        </p:sp>
      </p:grpSp>
      <p:sp>
        <p:nvSpPr>
          <p:cNvPr name="TextBox 14" id="14"/>
          <p:cNvSpPr txBox="true"/>
          <p:nvPr/>
        </p:nvSpPr>
        <p:spPr>
          <a:xfrm rot="0">
            <a:off x="12475950" y="7830474"/>
            <a:ext cx="4783350" cy="5908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796"/>
              </a:lnSpc>
            </a:pPr>
            <a:r>
              <a:rPr lang="en-US" sz="3689" spc="-110">
                <a:solidFill>
                  <a:srgbClr val="191919"/>
                </a:solidFill>
                <a:latin typeface="Open Sans 3"/>
                <a:ea typeface="Open Sans 3"/>
                <a:cs typeface="Open Sans 3"/>
                <a:sym typeface="Open Sans 3"/>
              </a:rPr>
              <a:t>Votes (3')</a:t>
            </a:r>
          </a:p>
        </p:txBody>
      </p:sp>
      <p:sp>
        <p:nvSpPr>
          <p:cNvPr name="AutoShape 15" id="15"/>
          <p:cNvSpPr/>
          <p:nvPr/>
        </p:nvSpPr>
        <p:spPr>
          <a:xfrm rot="0">
            <a:off x="-8025564" y="10035434"/>
            <a:ext cx="18288000" cy="251566"/>
          </a:xfrm>
          <a:prstGeom prst="rect">
            <a:avLst/>
          </a:prstGeom>
          <a:solidFill>
            <a:srgbClr val="03365C"/>
          </a:solidFill>
        </p:spPr>
      </p:sp>
      <p:sp>
        <p:nvSpPr>
          <p:cNvPr name="AutoShape 16" id="16"/>
          <p:cNvSpPr/>
          <p:nvPr/>
        </p:nvSpPr>
        <p:spPr>
          <a:xfrm rot="0">
            <a:off x="16644478" y="902917"/>
            <a:ext cx="18288000" cy="251566"/>
          </a:xfrm>
          <a:prstGeom prst="rect">
            <a:avLst/>
          </a:prstGeom>
          <a:solidFill>
            <a:srgbClr val="03365C"/>
          </a:solidFill>
        </p:spPr>
      </p:sp>
      <p:grpSp>
        <p:nvGrpSpPr>
          <p:cNvPr name="Group 17" id="17"/>
          <p:cNvGrpSpPr/>
          <p:nvPr/>
        </p:nvGrpSpPr>
        <p:grpSpPr>
          <a:xfrm rot="0">
            <a:off x="11535745" y="6746711"/>
            <a:ext cx="364614" cy="36461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3365C"/>
            </a:solidFill>
          </p:spPr>
        </p:sp>
      </p:grpSp>
      <p:sp>
        <p:nvSpPr>
          <p:cNvPr name="TextBox 19" id="19"/>
          <p:cNvSpPr txBox="true"/>
          <p:nvPr/>
        </p:nvSpPr>
        <p:spPr>
          <a:xfrm rot="0">
            <a:off x="12475950" y="6610969"/>
            <a:ext cx="4783350" cy="5908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796"/>
              </a:lnSpc>
            </a:pPr>
            <a:r>
              <a:rPr lang="en-US" sz="3689" spc="-110">
                <a:solidFill>
                  <a:srgbClr val="191919"/>
                </a:solidFill>
                <a:latin typeface="Open Sans 3"/>
                <a:ea typeface="Open Sans 3"/>
                <a:cs typeface="Open Sans 3"/>
                <a:sym typeface="Open Sans 3"/>
              </a:rPr>
              <a:t>Débat libre (10')</a:t>
            </a:r>
          </a:p>
        </p:txBody>
      </p:sp>
      <p:grpSp>
        <p:nvGrpSpPr>
          <p:cNvPr name="Group 20" id="20"/>
          <p:cNvGrpSpPr/>
          <p:nvPr/>
        </p:nvGrpSpPr>
        <p:grpSpPr>
          <a:xfrm rot="0">
            <a:off x="0" y="0"/>
            <a:ext cx="10262436" cy="10287000"/>
            <a:chOff x="0" y="0"/>
            <a:chExt cx="2702864" cy="2709333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2702864" cy="2709333"/>
            </a:xfrm>
            <a:custGeom>
              <a:avLst/>
              <a:gdLst/>
              <a:ahLst/>
              <a:cxnLst/>
              <a:rect r="r" b="b" t="t" l="l"/>
              <a:pathLst>
                <a:path h="2709333" w="2702864">
                  <a:moveTo>
                    <a:pt x="0" y="0"/>
                  </a:moveTo>
                  <a:lnTo>
                    <a:pt x="2702864" y="0"/>
                  </a:lnTo>
                  <a:lnTo>
                    <a:pt x="270286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3365C">
                <a:alpha val="48627"/>
              </a:srgbClr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-28575"/>
              <a:ext cx="2702864" cy="273790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20"/>
                </a:lnSpc>
              </a:pPr>
            </a:p>
          </p:txBody>
        </p:sp>
      </p:grpSp>
      <p:sp>
        <p:nvSpPr>
          <p:cNvPr name="TextBox 23" id="23"/>
          <p:cNvSpPr txBox="true"/>
          <p:nvPr/>
        </p:nvSpPr>
        <p:spPr>
          <a:xfrm rot="0">
            <a:off x="1028700" y="625845"/>
            <a:ext cx="6960318" cy="1057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399"/>
              </a:lnSpc>
            </a:pPr>
            <a:r>
              <a:rPr lang="en-US" sz="6999" b="true">
                <a:solidFill>
                  <a:srgbClr val="FFFFFF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Ordre du jour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405740" y="1028700"/>
            <a:ext cx="5037120" cy="834390"/>
            <a:chOff x="0" y="0"/>
            <a:chExt cx="6716160" cy="1112520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0" y="-28575"/>
              <a:ext cx="6716160" cy="53234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250"/>
                </a:lnSpc>
              </a:pPr>
              <a:r>
                <a:rPr lang="en-US" b="true" sz="2500" spc="-75" u="none">
                  <a:solidFill>
                    <a:srgbClr val="FFFFFF"/>
                  </a:solidFill>
                  <a:latin typeface="Open Sans 3 Bold"/>
                  <a:ea typeface="Open Sans 3 Bold"/>
                  <a:cs typeface="Open Sans 3 Bold"/>
                  <a:sym typeface="Open Sans 3 Bold"/>
                </a:rPr>
                <a:t>Recruter plus de médecins.</a:t>
              </a:r>
            </a:p>
          </p:txBody>
        </p:sp>
        <p:sp>
          <p:nvSpPr>
            <p:cNvPr name="TextBox 4" id="4"/>
            <p:cNvSpPr txBox="true"/>
            <p:nvPr/>
          </p:nvSpPr>
          <p:spPr>
            <a:xfrm rot="0">
              <a:off x="0" y="725805"/>
              <a:ext cx="6716160" cy="38671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520"/>
                </a:lnSpc>
                <a:spcBef>
                  <a:spcPct val="0"/>
                </a:spcBef>
              </a:pPr>
              <a:r>
                <a:rPr lang="en-US" sz="1800">
                  <a:solidFill>
                    <a:srgbClr val="FFFFFF"/>
                  </a:solidFill>
                  <a:latin typeface="Open Sans 2"/>
                  <a:ea typeface="Open Sans 2"/>
                  <a:cs typeface="Open Sans 2"/>
                  <a:sym typeface="Open Sans 2"/>
                </a:rPr>
                <a:t>Notre premier objectif clé.</a:t>
              </a: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0" y="1984917"/>
            <a:ext cx="7848600" cy="8367860"/>
          </a:xfrm>
          <a:custGeom>
            <a:avLst/>
            <a:gdLst/>
            <a:ahLst/>
            <a:cxnLst/>
            <a:rect r="r" b="b" t="t" l="l"/>
            <a:pathLst>
              <a:path h="8367860" w="7848600">
                <a:moveTo>
                  <a:pt x="0" y="0"/>
                </a:moveTo>
                <a:lnTo>
                  <a:pt x="7848600" y="0"/>
                </a:lnTo>
                <a:lnTo>
                  <a:pt x="7848600" y="8367860"/>
                </a:lnTo>
                <a:lnTo>
                  <a:pt x="0" y="83678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20345" r="0" b="-20345"/>
            </a:stretch>
          </a:blipFill>
        </p:spPr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-2174733" y="-1676183"/>
            <a:ext cx="11330838" cy="15690060"/>
          </a:xfrm>
          <a:prstGeom prst="rect">
            <a:avLst/>
          </a:prstGeom>
        </p:spPr>
      </p:pic>
      <p:sp>
        <p:nvSpPr>
          <p:cNvPr name="AutoShape 7" id="7"/>
          <p:cNvSpPr/>
          <p:nvPr/>
        </p:nvSpPr>
        <p:spPr>
          <a:xfrm rot="0">
            <a:off x="0" y="0"/>
            <a:ext cx="7848600" cy="1984917"/>
          </a:xfrm>
          <a:prstGeom prst="rect">
            <a:avLst/>
          </a:prstGeom>
          <a:solidFill>
            <a:srgbClr val="03365C"/>
          </a:solidFill>
        </p:spPr>
      </p:sp>
      <p:sp>
        <p:nvSpPr>
          <p:cNvPr name="Freeform 8" id="8">
            <a:hlinkClick r:id="rId6" tooltip="https://ladigitale.dev/digitools/rebours/"/>
          </p:cNvPr>
          <p:cNvSpPr/>
          <p:nvPr/>
        </p:nvSpPr>
        <p:spPr>
          <a:xfrm flipH="false" flipV="false" rot="0">
            <a:off x="10998626" y="2546927"/>
            <a:ext cx="4534215" cy="4114800"/>
          </a:xfrm>
          <a:custGeom>
            <a:avLst/>
            <a:gdLst/>
            <a:ahLst/>
            <a:cxnLst/>
            <a:rect r="r" b="b" t="t" l="l"/>
            <a:pathLst>
              <a:path h="4114800" w="4534215">
                <a:moveTo>
                  <a:pt x="0" y="0"/>
                </a:moveTo>
                <a:lnTo>
                  <a:pt x="4534215" y="0"/>
                </a:lnTo>
                <a:lnTo>
                  <a:pt x="453421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9" id="9"/>
          <p:cNvSpPr/>
          <p:nvPr/>
        </p:nvSpPr>
        <p:spPr>
          <a:xfrm rot="0">
            <a:off x="16644478" y="902917"/>
            <a:ext cx="18288000" cy="251566"/>
          </a:xfrm>
          <a:prstGeom prst="rect">
            <a:avLst/>
          </a:prstGeom>
          <a:solidFill>
            <a:srgbClr val="03365C"/>
          </a:solidFill>
        </p:spPr>
      </p:sp>
      <p:sp>
        <p:nvSpPr>
          <p:cNvPr name="TextBox 10" id="10"/>
          <p:cNvSpPr txBox="true"/>
          <p:nvPr/>
        </p:nvSpPr>
        <p:spPr>
          <a:xfrm rot="0">
            <a:off x="1094701" y="561605"/>
            <a:ext cx="5659199" cy="644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5199"/>
              </a:lnSpc>
            </a:pPr>
            <a:r>
              <a:rPr lang="en-US" b="true" sz="3999" spc="-119">
                <a:solidFill>
                  <a:srgbClr val="FFFFFF"/>
                </a:solidFill>
                <a:latin typeface="Open Sans 3 Bold"/>
                <a:ea typeface="Open Sans 3 Bold"/>
                <a:cs typeface="Open Sans 3 Bold"/>
                <a:sym typeface="Open Sans 3 Bold"/>
              </a:rPr>
              <a:t>Dossier de consultation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998626" y="7317047"/>
            <a:ext cx="4737963" cy="10592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8580"/>
              </a:lnSpc>
            </a:pPr>
            <a:r>
              <a:rPr lang="en-US" sz="6600" spc="-198">
                <a:solidFill>
                  <a:srgbClr val="03365C"/>
                </a:solidFill>
                <a:latin typeface="Open Sans 3"/>
                <a:ea typeface="Open Sans 3"/>
                <a:cs typeface="Open Sans 3"/>
                <a:sym typeface="Open Sans 3"/>
              </a:rPr>
              <a:t>20 minutes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0" y="1984917"/>
            <a:ext cx="7848600" cy="8302083"/>
            <a:chOff x="0" y="0"/>
            <a:chExt cx="2067121" cy="2186557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067121" cy="2186557"/>
            </a:xfrm>
            <a:custGeom>
              <a:avLst/>
              <a:gdLst/>
              <a:ahLst/>
              <a:cxnLst/>
              <a:rect r="r" b="b" t="t" l="l"/>
              <a:pathLst>
                <a:path h="2186557" w="2067121">
                  <a:moveTo>
                    <a:pt x="0" y="0"/>
                  </a:moveTo>
                  <a:lnTo>
                    <a:pt x="2067121" y="0"/>
                  </a:lnTo>
                  <a:lnTo>
                    <a:pt x="2067121" y="2186557"/>
                  </a:lnTo>
                  <a:lnTo>
                    <a:pt x="0" y="2186557"/>
                  </a:lnTo>
                  <a:close/>
                </a:path>
              </a:pathLst>
            </a:custGeom>
            <a:solidFill>
              <a:srgbClr val="03365C">
                <a:alpha val="26667"/>
              </a:srgbClr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28575"/>
              <a:ext cx="2067121" cy="221513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20"/>
                </a:lnSpc>
              </a:pPr>
            </a:p>
          </p:txBody>
        </p:sp>
      </p:grp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405740" y="1028700"/>
            <a:ext cx="5037120" cy="834390"/>
            <a:chOff x="0" y="0"/>
            <a:chExt cx="6716160" cy="1112520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0" y="-28575"/>
              <a:ext cx="6716160" cy="53234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250"/>
                </a:lnSpc>
              </a:pPr>
              <a:r>
                <a:rPr lang="en-US" b="true" sz="2500" spc="-75" u="none">
                  <a:solidFill>
                    <a:srgbClr val="FFFFFF"/>
                  </a:solidFill>
                  <a:latin typeface="Open Sans 3 Bold"/>
                  <a:ea typeface="Open Sans 3 Bold"/>
                  <a:cs typeface="Open Sans 3 Bold"/>
                  <a:sym typeface="Open Sans 3 Bold"/>
                </a:rPr>
                <a:t>Recruter plus de médecins.</a:t>
              </a:r>
            </a:p>
          </p:txBody>
        </p:sp>
        <p:sp>
          <p:nvSpPr>
            <p:cNvPr name="TextBox 4" id="4"/>
            <p:cNvSpPr txBox="true"/>
            <p:nvPr/>
          </p:nvSpPr>
          <p:spPr>
            <a:xfrm rot="0">
              <a:off x="0" y="725805"/>
              <a:ext cx="6716160" cy="38671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520"/>
                </a:lnSpc>
                <a:spcBef>
                  <a:spcPct val="0"/>
                </a:spcBef>
              </a:pPr>
              <a:r>
                <a:rPr lang="en-US" sz="1800">
                  <a:solidFill>
                    <a:srgbClr val="FFFFFF"/>
                  </a:solidFill>
                  <a:latin typeface="Open Sans 2"/>
                  <a:ea typeface="Open Sans 2"/>
                  <a:cs typeface="Open Sans 2"/>
                  <a:sym typeface="Open Sans 2"/>
                </a:rPr>
                <a:t>Notre premier objectif clé.</a:t>
              </a:r>
            </a:p>
          </p:txBody>
        </p:sp>
      </p:grpSp>
      <p:sp>
        <p:nvSpPr>
          <p:cNvPr name="AutoShape 5" id="5"/>
          <p:cNvSpPr/>
          <p:nvPr/>
        </p:nvSpPr>
        <p:spPr>
          <a:xfrm rot="0">
            <a:off x="0" y="0"/>
            <a:ext cx="7848600" cy="1984917"/>
          </a:xfrm>
          <a:prstGeom prst="rect">
            <a:avLst/>
          </a:prstGeom>
          <a:solidFill>
            <a:srgbClr val="03365C"/>
          </a:solidFill>
        </p:spPr>
      </p:sp>
      <p:sp>
        <p:nvSpPr>
          <p:cNvPr name="Freeform 6" id="6">
            <a:hlinkClick r:id="rId4" tooltip="https://ladigitale.dev/digitools/rebours/"/>
          </p:cNvPr>
          <p:cNvSpPr/>
          <p:nvPr/>
        </p:nvSpPr>
        <p:spPr>
          <a:xfrm flipH="false" flipV="false" rot="0">
            <a:off x="10998626" y="2546927"/>
            <a:ext cx="4534215" cy="4114800"/>
          </a:xfrm>
          <a:custGeom>
            <a:avLst/>
            <a:gdLst/>
            <a:ahLst/>
            <a:cxnLst/>
            <a:rect r="r" b="b" t="t" l="l"/>
            <a:pathLst>
              <a:path h="4114800" w="4534215">
                <a:moveTo>
                  <a:pt x="0" y="0"/>
                </a:moveTo>
                <a:lnTo>
                  <a:pt x="4534215" y="0"/>
                </a:lnTo>
                <a:lnTo>
                  <a:pt x="453421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7" id="7"/>
          <p:cNvSpPr/>
          <p:nvPr/>
        </p:nvSpPr>
        <p:spPr>
          <a:xfrm rot="0">
            <a:off x="16644478" y="902917"/>
            <a:ext cx="18288000" cy="251566"/>
          </a:xfrm>
          <a:prstGeom prst="rect">
            <a:avLst/>
          </a:prstGeom>
          <a:solidFill>
            <a:srgbClr val="03365C"/>
          </a:solidFill>
        </p:spPr>
      </p:sp>
      <p:sp>
        <p:nvSpPr>
          <p:cNvPr name="TextBox 8" id="8"/>
          <p:cNvSpPr txBox="true"/>
          <p:nvPr/>
        </p:nvSpPr>
        <p:spPr>
          <a:xfrm rot="0">
            <a:off x="783661" y="568008"/>
            <a:ext cx="5659199" cy="644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199"/>
              </a:lnSpc>
            </a:pPr>
            <a:r>
              <a:rPr lang="en-US" b="true" sz="3999" spc="-119">
                <a:solidFill>
                  <a:srgbClr val="FFFFFF"/>
                </a:solidFill>
                <a:latin typeface="Open Sans 3 Bold"/>
                <a:ea typeface="Open Sans 3 Bold"/>
                <a:cs typeface="Open Sans 3 Bold"/>
                <a:sym typeface="Open Sans 3 Bold"/>
              </a:rPr>
              <a:t>Prise de parole 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062155" y="7291034"/>
            <a:ext cx="7703453" cy="10591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8580"/>
              </a:lnSpc>
            </a:pPr>
            <a:r>
              <a:rPr lang="en-US" sz="6600" spc="-198">
                <a:solidFill>
                  <a:srgbClr val="03365C"/>
                </a:solidFill>
                <a:latin typeface="Open Sans 3"/>
                <a:ea typeface="Open Sans 3"/>
                <a:cs typeface="Open Sans 3"/>
                <a:sym typeface="Open Sans 3"/>
              </a:rPr>
              <a:t>2 minutes / groupe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0" y="1984917"/>
            <a:ext cx="7848600" cy="8302083"/>
          </a:xfrm>
          <a:custGeom>
            <a:avLst/>
            <a:gdLst/>
            <a:ahLst/>
            <a:cxnLst/>
            <a:rect r="r" b="b" t="t" l="l"/>
            <a:pathLst>
              <a:path h="8302083" w="7848600">
                <a:moveTo>
                  <a:pt x="0" y="0"/>
                </a:moveTo>
                <a:lnTo>
                  <a:pt x="7848600" y="0"/>
                </a:lnTo>
                <a:lnTo>
                  <a:pt x="7848600" y="8302083"/>
                </a:lnTo>
                <a:lnTo>
                  <a:pt x="0" y="830208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69291" t="0" r="-626" b="-7024"/>
            </a:stretch>
          </a:blipFill>
        </p:spPr>
      </p:sp>
      <p:grpSp>
        <p:nvGrpSpPr>
          <p:cNvPr name="Group 11" id="11"/>
          <p:cNvGrpSpPr/>
          <p:nvPr/>
        </p:nvGrpSpPr>
        <p:grpSpPr>
          <a:xfrm rot="0">
            <a:off x="0" y="1984917"/>
            <a:ext cx="7848600" cy="8302083"/>
            <a:chOff x="0" y="0"/>
            <a:chExt cx="2067121" cy="2186557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2067121" cy="2186557"/>
            </a:xfrm>
            <a:custGeom>
              <a:avLst/>
              <a:gdLst/>
              <a:ahLst/>
              <a:cxnLst/>
              <a:rect r="r" b="b" t="t" l="l"/>
              <a:pathLst>
                <a:path h="2186557" w="2067121">
                  <a:moveTo>
                    <a:pt x="0" y="0"/>
                  </a:moveTo>
                  <a:lnTo>
                    <a:pt x="2067121" y="0"/>
                  </a:lnTo>
                  <a:lnTo>
                    <a:pt x="2067121" y="2186557"/>
                  </a:lnTo>
                  <a:lnTo>
                    <a:pt x="0" y="2186557"/>
                  </a:lnTo>
                  <a:close/>
                </a:path>
              </a:pathLst>
            </a:custGeom>
            <a:solidFill>
              <a:srgbClr val="03365C">
                <a:alpha val="48627"/>
              </a:srgbClr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28575"/>
              <a:ext cx="2067121" cy="221513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20"/>
                </a:lnSpc>
              </a:pPr>
            </a:p>
          </p:txBody>
        </p:sp>
      </p:grp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405740" y="1028700"/>
            <a:ext cx="5037120" cy="834390"/>
            <a:chOff x="0" y="0"/>
            <a:chExt cx="6716160" cy="1112520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0" y="-28575"/>
              <a:ext cx="6716160" cy="53234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250"/>
                </a:lnSpc>
              </a:pPr>
              <a:r>
                <a:rPr lang="en-US" b="true" sz="2500" spc="-75" u="none">
                  <a:solidFill>
                    <a:srgbClr val="FFFFFF"/>
                  </a:solidFill>
                  <a:latin typeface="Open Sans 3 Bold"/>
                  <a:ea typeface="Open Sans 3 Bold"/>
                  <a:cs typeface="Open Sans 3 Bold"/>
                  <a:sym typeface="Open Sans 3 Bold"/>
                </a:rPr>
                <a:t>Recruter plus de médecins.</a:t>
              </a:r>
            </a:p>
          </p:txBody>
        </p:sp>
        <p:sp>
          <p:nvSpPr>
            <p:cNvPr name="TextBox 4" id="4"/>
            <p:cNvSpPr txBox="true"/>
            <p:nvPr/>
          </p:nvSpPr>
          <p:spPr>
            <a:xfrm rot="0">
              <a:off x="0" y="725805"/>
              <a:ext cx="6716160" cy="38671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520"/>
                </a:lnSpc>
                <a:spcBef>
                  <a:spcPct val="0"/>
                </a:spcBef>
              </a:pPr>
              <a:r>
                <a:rPr lang="en-US" sz="1800">
                  <a:solidFill>
                    <a:srgbClr val="FFFFFF"/>
                  </a:solidFill>
                  <a:latin typeface="Open Sans 2"/>
                  <a:ea typeface="Open Sans 2"/>
                  <a:cs typeface="Open Sans 2"/>
                  <a:sym typeface="Open Sans 2"/>
                </a:rPr>
                <a:t>Notre premier objectif clé.</a:t>
              </a:r>
            </a:p>
          </p:txBody>
        </p:sp>
      </p:grpSp>
      <p:sp>
        <p:nvSpPr>
          <p:cNvPr name="AutoShape 5" id="5"/>
          <p:cNvSpPr/>
          <p:nvPr/>
        </p:nvSpPr>
        <p:spPr>
          <a:xfrm rot="0">
            <a:off x="0" y="0"/>
            <a:ext cx="7848600" cy="1984917"/>
          </a:xfrm>
          <a:prstGeom prst="rect">
            <a:avLst/>
          </a:prstGeom>
          <a:solidFill>
            <a:srgbClr val="03365C"/>
          </a:solidFill>
        </p:spPr>
      </p:sp>
      <p:sp>
        <p:nvSpPr>
          <p:cNvPr name="Freeform 6" id="6">
            <a:hlinkClick r:id="rId4" tooltip="https://ladigitale.dev/digitools/rebours/"/>
          </p:cNvPr>
          <p:cNvSpPr/>
          <p:nvPr/>
        </p:nvSpPr>
        <p:spPr>
          <a:xfrm flipH="false" flipV="false" rot="0">
            <a:off x="10998626" y="2546927"/>
            <a:ext cx="4534215" cy="4114800"/>
          </a:xfrm>
          <a:custGeom>
            <a:avLst/>
            <a:gdLst/>
            <a:ahLst/>
            <a:cxnLst/>
            <a:rect r="r" b="b" t="t" l="l"/>
            <a:pathLst>
              <a:path h="4114800" w="4534215">
                <a:moveTo>
                  <a:pt x="0" y="0"/>
                </a:moveTo>
                <a:lnTo>
                  <a:pt x="4534215" y="0"/>
                </a:lnTo>
                <a:lnTo>
                  <a:pt x="453421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7" id="7"/>
          <p:cNvSpPr/>
          <p:nvPr/>
        </p:nvSpPr>
        <p:spPr>
          <a:xfrm rot="0">
            <a:off x="16644478" y="902917"/>
            <a:ext cx="18288000" cy="251566"/>
          </a:xfrm>
          <a:prstGeom prst="rect">
            <a:avLst/>
          </a:prstGeom>
          <a:solidFill>
            <a:srgbClr val="03365C"/>
          </a:solidFill>
        </p:spPr>
      </p:sp>
      <p:sp>
        <p:nvSpPr>
          <p:cNvPr name="TextBox 8" id="8"/>
          <p:cNvSpPr txBox="true"/>
          <p:nvPr/>
        </p:nvSpPr>
        <p:spPr>
          <a:xfrm rot="0">
            <a:off x="783661" y="568008"/>
            <a:ext cx="6160469" cy="644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199"/>
              </a:lnSpc>
            </a:pPr>
            <a:r>
              <a:rPr lang="en-US" b="true" sz="3999" spc="-119">
                <a:solidFill>
                  <a:srgbClr val="FFFFFF"/>
                </a:solidFill>
                <a:latin typeface="Open Sans 3 Bold"/>
                <a:ea typeface="Open Sans 3 Bold"/>
                <a:cs typeface="Open Sans 3 Bold"/>
                <a:sym typeface="Open Sans 3 Bold"/>
              </a:rPr>
              <a:t>Questions des ministres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998626" y="7317047"/>
            <a:ext cx="4737963" cy="10592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8580"/>
              </a:lnSpc>
            </a:pPr>
            <a:r>
              <a:rPr lang="en-US" sz="6600" spc="-198">
                <a:solidFill>
                  <a:srgbClr val="03365C"/>
                </a:solidFill>
                <a:latin typeface="Open Sans 3"/>
                <a:ea typeface="Open Sans 3"/>
                <a:cs typeface="Open Sans 3"/>
                <a:sym typeface="Open Sans 3"/>
              </a:rPr>
              <a:t>10 minutes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0" y="1984917"/>
            <a:ext cx="7848600" cy="8302083"/>
          </a:xfrm>
          <a:custGeom>
            <a:avLst/>
            <a:gdLst/>
            <a:ahLst/>
            <a:cxnLst/>
            <a:rect r="r" b="b" t="t" l="l"/>
            <a:pathLst>
              <a:path h="8302083" w="7848600">
                <a:moveTo>
                  <a:pt x="0" y="0"/>
                </a:moveTo>
                <a:lnTo>
                  <a:pt x="7848600" y="0"/>
                </a:lnTo>
                <a:lnTo>
                  <a:pt x="7848600" y="8302083"/>
                </a:lnTo>
                <a:lnTo>
                  <a:pt x="0" y="830208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0295" t="0" r="-48470" b="0"/>
            </a:stretch>
          </a:blipFill>
        </p:spPr>
      </p:sp>
      <p:grpSp>
        <p:nvGrpSpPr>
          <p:cNvPr name="Group 11" id="11"/>
          <p:cNvGrpSpPr/>
          <p:nvPr/>
        </p:nvGrpSpPr>
        <p:grpSpPr>
          <a:xfrm rot="0">
            <a:off x="0" y="1984917"/>
            <a:ext cx="7848600" cy="8302083"/>
            <a:chOff x="0" y="0"/>
            <a:chExt cx="2067121" cy="2186557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2067121" cy="2186557"/>
            </a:xfrm>
            <a:custGeom>
              <a:avLst/>
              <a:gdLst/>
              <a:ahLst/>
              <a:cxnLst/>
              <a:rect r="r" b="b" t="t" l="l"/>
              <a:pathLst>
                <a:path h="2186557" w="2067121">
                  <a:moveTo>
                    <a:pt x="0" y="0"/>
                  </a:moveTo>
                  <a:lnTo>
                    <a:pt x="2067121" y="0"/>
                  </a:lnTo>
                  <a:lnTo>
                    <a:pt x="2067121" y="2186557"/>
                  </a:lnTo>
                  <a:lnTo>
                    <a:pt x="0" y="2186557"/>
                  </a:lnTo>
                  <a:close/>
                </a:path>
              </a:pathLst>
            </a:custGeom>
            <a:solidFill>
              <a:srgbClr val="03365C">
                <a:alpha val="48627"/>
              </a:srgbClr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28575"/>
              <a:ext cx="2067121" cy="221513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20"/>
                </a:lnSpc>
              </a:pPr>
            </a:p>
          </p:txBody>
        </p:sp>
      </p:grp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405740" y="1028700"/>
            <a:ext cx="5037120" cy="834390"/>
            <a:chOff x="0" y="0"/>
            <a:chExt cx="6716160" cy="1112520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0" y="-28575"/>
              <a:ext cx="6716160" cy="53234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250"/>
                </a:lnSpc>
              </a:pPr>
              <a:r>
                <a:rPr lang="en-US" b="true" sz="2500" spc="-75" u="none">
                  <a:solidFill>
                    <a:srgbClr val="FFFFFF"/>
                  </a:solidFill>
                  <a:latin typeface="Open Sans 3 Bold"/>
                  <a:ea typeface="Open Sans 3 Bold"/>
                  <a:cs typeface="Open Sans 3 Bold"/>
                  <a:sym typeface="Open Sans 3 Bold"/>
                </a:rPr>
                <a:t>Recruter plus de médecins.</a:t>
              </a:r>
            </a:p>
          </p:txBody>
        </p:sp>
        <p:sp>
          <p:nvSpPr>
            <p:cNvPr name="TextBox 4" id="4"/>
            <p:cNvSpPr txBox="true"/>
            <p:nvPr/>
          </p:nvSpPr>
          <p:spPr>
            <a:xfrm rot="0">
              <a:off x="0" y="725805"/>
              <a:ext cx="6716160" cy="38671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520"/>
                </a:lnSpc>
                <a:spcBef>
                  <a:spcPct val="0"/>
                </a:spcBef>
              </a:pPr>
              <a:r>
                <a:rPr lang="en-US" sz="1800">
                  <a:solidFill>
                    <a:srgbClr val="FFFFFF"/>
                  </a:solidFill>
                  <a:latin typeface="Open Sans 2"/>
                  <a:ea typeface="Open Sans 2"/>
                  <a:cs typeface="Open Sans 2"/>
                  <a:sym typeface="Open Sans 2"/>
                </a:rPr>
                <a:t>Notre premier objectif clé.</a:t>
              </a:r>
            </a:p>
          </p:txBody>
        </p:sp>
      </p:grpSp>
      <p:sp>
        <p:nvSpPr>
          <p:cNvPr name="AutoShape 5" id="5"/>
          <p:cNvSpPr/>
          <p:nvPr/>
        </p:nvSpPr>
        <p:spPr>
          <a:xfrm rot="0">
            <a:off x="0" y="0"/>
            <a:ext cx="7848600" cy="1984917"/>
          </a:xfrm>
          <a:prstGeom prst="rect">
            <a:avLst/>
          </a:prstGeom>
          <a:solidFill>
            <a:srgbClr val="03365C"/>
          </a:solidFill>
        </p:spPr>
      </p:sp>
      <p:sp>
        <p:nvSpPr>
          <p:cNvPr name="Freeform 6" id="6">
            <a:hlinkClick r:id="rId4" tooltip="https://ladigitale.dev/digitools/rebours/"/>
          </p:cNvPr>
          <p:cNvSpPr/>
          <p:nvPr/>
        </p:nvSpPr>
        <p:spPr>
          <a:xfrm flipH="false" flipV="false" rot="0">
            <a:off x="10998626" y="2546927"/>
            <a:ext cx="4534215" cy="4114800"/>
          </a:xfrm>
          <a:custGeom>
            <a:avLst/>
            <a:gdLst/>
            <a:ahLst/>
            <a:cxnLst/>
            <a:rect r="r" b="b" t="t" l="l"/>
            <a:pathLst>
              <a:path h="4114800" w="4534215">
                <a:moveTo>
                  <a:pt x="0" y="0"/>
                </a:moveTo>
                <a:lnTo>
                  <a:pt x="4534215" y="0"/>
                </a:lnTo>
                <a:lnTo>
                  <a:pt x="453421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783661" y="561605"/>
            <a:ext cx="5659199" cy="6445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199"/>
              </a:lnSpc>
            </a:pPr>
            <a:r>
              <a:rPr lang="en-US" b="true" sz="3999" spc="-119">
                <a:solidFill>
                  <a:srgbClr val="FFFFFF"/>
                </a:solidFill>
                <a:latin typeface="Open Sans 3 Bold"/>
                <a:ea typeface="Open Sans 3 Bold"/>
                <a:cs typeface="Open Sans 3 Bold"/>
                <a:sym typeface="Open Sans 3 Bold"/>
              </a:rPr>
              <a:t>Débat libre</a:t>
            </a:r>
          </a:p>
        </p:txBody>
      </p:sp>
      <p:sp>
        <p:nvSpPr>
          <p:cNvPr name="AutoShape 8" id="8"/>
          <p:cNvSpPr/>
          <p:nvPr/>
        </p:nvSpPr>
        <p:spPr>
          <a:xfrm rot="0">
            <a:off x="16644478" y="902917"/>
            <a:ext cx="18288000" cy="251566"/>
          </a:xfrm>
          <a:prstGeom prst="rect">
            <a:avLst/>
          </a:prstGeom>
          <a:solidFill>
            <a:srgbClr val="03365C"/>
          </a:solidFill>
        </p:spPr>
      </p:sp>
      <p:sp>
        <p:nvSpPr>
          <p:cNvPr name="TextBox 9" id="9"/>
          <p:cNvSpPr txBox="true"/>
          <p:nvPr/>
        </p:nvSpPr>
        <p:spPr>
          <a:xfrm rot="0">
            <a:off x="10998626" y="7317047"/>
            <a:ext cx="4737963" cy="10592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8580"/>
              </a:lnSpc>
            </a:pPr>
            <a:r>
              <a:rPr lang="en-US" sz="6600" spc="-198">
                <a:solidFill>
                  <a:srgbClr val="03365C"/>
                </a:solidFill>
                <a:latin typeface="Open Sans 3"/>
                <a:ea typeface="Open Sans 3"/>
                <a:cs typeface="Open Sans 3"/>
                <a:sym typeface="Open Sans 3"/>
              </a:rPr>
              <a:t>10 minutes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0" y="1984917"/>
            <a:ext cx="7848600" cy="8910057"/>
          </a:xfrm>
          <a:custGeom>
            <a:avLst/>
            <a:gdLst/>
            <a:ahLst/>
            <a:cxnLst/>
            <a:rect r="r" b="b" t="t" l="l"/>
            <a:pathLst>
              <a:path h="8910057" w="7848600">
                <a:moveTo>
                  <a:pt x="0" y="0"/>
                </a:moveTo>
                <a:lnTo>
                  <a:pt x="7848600" y="0"/>
                </a:lnTo>
                <a:lnTo>
                  <a:pt x="7848600" y="8910057"/>
                </a:lnTo>
                <a:lnTo>
                  <a:pt x="0" y="891005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4090" r="0" b="0"/>
            </a:stretch>
          </a:blipFill>
        </p:spPr>
      </p:sp>
      <p:grpSp>
        <p:nvGrpSpPr>
          <p:cNvPr name="Group 11" id="11"/>
          <p:cNvGrpSpPr/>
          <p:nvPr/>
        </p:nvGrpSpPr>
        <p:grpSpPr>
          <a:xfrm rot="0">
            <a:off x="0" y="1984917"/>
            <a:ext cx="7848600" cy="8302083"/>
            <a:chOff x="0" y="0"/>
            <a:chExt cx="2067121" cy="2186557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2067121" cy="2186557"/>
            </a:xfrm>
            <a:custGeom>
              <a:avLst/>
              <a:gdLst/>
              <a:ahLst/>
              <a:cxnLst/>
              <a:rect r="r" b="b" t="t" l="l"/>
              <a:pathLst>
                <a:path h="2186557" w="2067121">
                  <a:moveTo>
                    <a:pt x="0" y="0"/>
                  </a:moveTo>
                  <a:lnTo>
                    <a:pt x="2067121" y="0"/>
                  </a:lnTo>
                  <a:lnTo>
                    <a:pt x="2067121" y="2186557"/>
                  </a:lnTo>
                  <a:lnTo>
                    <a:pt x="0" y="2186557"/>
                  </a:lnTo>
                  <a:close/>
                </a:path>
              </a:pathLst>
            </a:custGeom>
            <a:solidFill>
              <a:srgbClr val="03365C">
                <a:alpha val="48627"/>
              </a:srgbClr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28575"/>
              <a:ext cx="2067121" cy="221513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20"/>
                </a:lnSpc>
              </a:p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DAGrlsWHpKM</dc:identifier>
  <dcterms:modified xsi:type="dcterms:W3CDTF">2011-08-01T06:04:30Z</dcterms:modified>
  <cp:revision>1</cp:revision>
  <dc:title>Slides cellule de crise</dc:title>
</cp:coreProperties>
</file>