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Lst>
  <p:notesMasterIdLst>
    <p:notesMasterId r:id="rId28"/>
  </p:notesMasterIdLst>
  <p:sldIdLst>
    <p:sldId id="265" r:id="rId2"/>
    <p:sldId id="266"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Helvetica Neue" panose="02000503000000020004" pitchFamily="2" charset="0"/>
      <p:regular r:id="rId33"/>
      <p:bold r:id="rId34"/>
      <p:italic r:id="rId35"/>
      <p:boldItalic r:id="rId36"/>
    </p:embeddedFont>
    <p:embeddedFont>
      <p:font typeface="Helvetica Neue Light" panose="02000403000000020004" pitchFamily="2" charset="0"/>
      <p:regular r:id="rId37"/>
      <p:bold r:id="rId38"/>
      <p:italic r:id="rId39"/>
      <p:boldItalic r:id="rId40"/>
    </p:embeddedFont>
    <p:embeddedFont>
      <p:font typeface="Roboto" panose="020000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2A73CF-8C7E-4681-A0B8-7C9873D8A5AC}">
  <a:tblStyle styleId="{C92A73CF-8C7E-4681-A0B8-7C9873D8A5A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6"/>
  </p:normalViewPr>
  <p:slideViewPr>
    <p:cSldViewPr snapToGrid="0">
      <p:cViewPr varScale="1">
        <p:scale>
          <a:sx n="106" d="100"/>
          <a:sy n="106" d="100"/>
        </p:scale>
        <p:origin x="79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SJq7i_3UOD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Activité de cartographie des impacts environnementaux du numérique pour comprendre ce qui se cache derrière nos usages du numérique.</a:t>
            </a:r>
            <a:endParaRPr/>
          </a:p>
        </p:txBody>
      </p:sp>
      <p:sp>
        <p:nvSpPr>
          <p:cNvPr id="99" name="Google Shape;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1e5c4bcb2a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3ème temps de placement</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distribuer le lot des 4 cartes rouges</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règle : lire à haute voix le titre </a:t>
            </a:r>
            <a:r>
              <a:rPr lang="en-US" b="1">
                <a:solidFill>
                  <a:schemeClr val="dk1"/>
                </a:solidFill>
              </a:rPr>
              <a:t>et</a:t>
            </a:r>
            <a:r>
              <a:rPr lang="en-US">
                <a:solidFill>
                  <a:schemeClr val="dk1"/>
                </a:solidFill>
              </a:rPr>
              <a:t> les explications au dos de la carte et les placer sur le flipchart vierge à la suite</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une fois mis d’accord tracer les liens avec un stylo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Lien d’implication en terme de </a:t>
            </a:r>
            <a:r>
              <a:rPr lang="en-US" b="1">
                <a:solidFill>
                  <a:schemeClr val="dk1"/>
                </a:solidFill>
              </a:rPr>
              <a:t>ressources</a:t>
            </a:r>
            <a:endParaRPr b="1">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Préciser si besoin de répondre à la question : Qu’est-ce que chaque étape implique en termes de ressources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Dire que possibilité de tracer plusieurs liens avec les mêmes cartes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Dire 5 minutes pour le faire </a:t>
            </a:r>
            <a:endParaRPr>
              <a:solidFill>
                <a:schemeClr val="dk1"/>
              </a:solidFill>
            </a:endParaRPr>
          </a:p>
          <a:p>
            <a:pPr marL="0" lvl="0" indent="0" algn="l" rtl="0">
              <a:spcBef>
                <a:spcPts val="0"/>
              </a:spcBef>
              <a:spcAft>
                <a:spcPts val="0"/>
              </a:spcAft>
              <a:buNone/>
            </a:pPr>
            <a:endParaRPr/>
          </a:p>
        </p:txBody>
      </p:sp>
      <p:sp>
        <p:nvSpPr>
          <p:cNvPr id="183" name="Google Shape;183;g11e5c4bcb2a_0_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2804e8f26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Proposition de placement temp 3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Spécifier que c’est ok si pas la même forme, différente manière de positionner les cartes possibles.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Derrière extraction il y a :  consommation matière première, eau, produit chimique et énergie fossile</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Derrière production composants il y a : consommation matière et énergie fossile</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Derrière transport : énergies fossiles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Derrière consommation électricité : eau et énergies fossiles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Derrière recyclage : eau, produit chimique et énergie fossile</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Derrière incinération : eau et énergie fossile</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Derrière exportation déchet : énergies fossiles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Demander si il y a des différences dans leur groupe par rapport à notre proposition. des liens supplémentaires (c’est possible!)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Demander s’il y a des questions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Points clés à souligner </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457200" lvl="0" indent="-298450" algn="just" rtl="0">
              <a:lnSpc>
                <a:spcPct val="115000"/>
              </a:lnSpc>
              <a:spcBef>
                <a:spcPts val="600"/>
              </a:spcBef>
              <a:spcAft>
                <a:spcPts val="0"/>
              </a:spcAft>
              <a:buClr>
                <a:schemeClr val="dk1"/>
              </a:buClr>
              <a:buSzPts val="1100"/>
              <a:buChar char="●"/>
            </a:pPr>
            <a:r>
              <a:rPr lang="en-US">
                <a:solidFill>
                  <a:schemeClr val="dk1"/>
                </a:solidFill>
              </a:rPr>
              <a:t>Des </a:t>
            </a:r>
            <a:r>
              <a:rPr lang="en-US" b="1">
                <a:solidFill>
                  <a:schemeClr val="dk1"/>
                </a:solidFill>
              </a:rPr>
              <a:t>quantités phénoménales de matières premières </a:t>
            </a:r>
            <a:r>
              <a:rPr lang="en-US">
                <a:solidFill>
                  <a:schemeClr val="dk1"/>
                </a:solidFill>
              </a:rPr>
              <a:t>sont sorties de la croûte terrestre pour satisfaire nos besoins en numérique. </a:t>
            </a:r>
            <a:r>
              <a:rPr lang="en-US" b="1">
                <a:solidFill>
                  <a:schemeClr val="dk1"/>
                </a:solidFill>
              </a:rPr>
              <a:t>Plus de 50 métaux </a:t>
            </a:r>
            <a:r>
              <a:rPr lang="en-US">
                <a:solidFill>
                  <a:schemeClr val="dk1"/>
                </a:solidFill>
              </a:rPr>
              <a:t>pour un smartphone. </a:t>
            </a:r>
            <a:endParaRPr>
              <a:solidFill>
                <a:schemeClr val="dk1"/>
              </a:solidFill>
            </a:endParaRPr>
          </a:p>
          <a:p>
            <a:pPr marL="457200" lvl="0" indent="-298450" algn="just" rtl="0">
              <a:lnSpc>
                <a:spcPct val="115000"/>
              </a:lnSpc>
              <a:spcBef>
                <a:spcPts val="600"/>
              </a:spcBef>
              <a:spcAft>
                <a:spcPts val="0"/>
              </a:spcAft>
              <a:buClr>
                <a:schemeClr val="dk1"/>
              </a:buClr>
              <a:buSzPts val="1100"/>
              <a:buChar char="●"/>
            </a:pPr>
            <a:r>
              <a:rPr lang="en-US">
                <a:solidFill>
                  <a:schemeClr val="dk1"/>
                </a:solidFill>
              </a:rPr>
              <a:t>Toutes ces matières premières sont</a:t>
            </a:r>
            <a:r>
              <a:rPr lang="en-US" b="1">
                <a:solidFill>
                  <a:schemeClr val="dk1"/>
                </a:solidFill>
              </a:rPr>
              <a:t> présentes en quantité limitée sur notre Terre</a:t>
            </a:r>
            <a:r>
              <a:rPr lang="en-US">
                <a:solidFill>
                  <a:schemeClr val="dk1"/>
                </a:solidFill>
              </a:rPr>
              <a:t> et demandent en outre une consommation d’énergies fossiles importantes pour être extraites. </a:t>
            </a:r>
            <a:endParaRPr>
              <a:solidFill>
                <a:schemeClr val="dk1"/>
              </a:solidFill>
            </a:endParaRPr>
          </a:p>
          <a:p>
            <a:pPr marL="457200" lvl="0" indent="-298450" algn="just" rtl="0">
              <a:lnSpc>
                <a:spcPct val="115000"/>
              </a:lnSpc>
              <a:spcBef>
                <a:spcPts val="600"/>
              </a:spcBef>
              <a:spcAft>
                <a:spcPts val="0"/>
              </a:spcAft>
              <a:buClr>
                <a:schemeClr val="dk1"/>
              </a:buClr>
              <a:buSzPts val="1100"/>
              <a:buChar char="●"/>
            </a:pPr>
            <a:r>
              <a:rPr lang="en-US">
                <a:solidFill>
                  <a:srgbClr val="202124"/>
                </a:solidFill>
              </a:rPr>
              <a:t>L’utilisation de produits chimiques se fait pour l’extraction et la transformation </a:t>
            </a:r>
            <a:r>
              <a:rPr lang="en-US" u="sng">
                <a:solidFill>
                  <a:srgbClr val="202124"/>
                </a:solidFill>
              </a:rPr>
              <a:t>et</a:t>
            </a:r>
            <a:r>
              <a:rPr lang="en-US">
                <a:solidFill>
                  <a:srgbClr val="202124"/>
                </a:solidFill>
              </a:rPr>
              <a:t> pour le traitement des déchets électroniques dans les filières de recyclage.</a:t>
            </a:r>
            <a:endParaRPr>
              <a:solidFill>
                <a:schemeClr val="dk1"/>
              </a:solidFill>
            </a:endParaRPr>
          </a:p>
          <a:p>
            <a:pPr marL="457200" lvl="0" indent="-298450" algn="just" rtl="0">
              <a:lnSpc>
                <a:spcPct val="115000"/>
              </a:lnSpc>
              <a:spcBef>
                <a:spcPts val="0"/>
              </a:spcBef>
              <a:spcAft>
                <a:spcPts val="600"/>
              </a:spcAft>
              <a:buClr>
                <a:schemeClr val="dk1"/>
              </a:buClr>
              <a:buSzPts val="1100"/>
              <a:buChar char="●"/>
            </a:pPr>
            <a:r>
              <a:rPr lang="en-US">
                <a:solidFill>
                  <a:schemeClr val="dk1"/>
                </a:solidFill>
              </a:rPr>
              <a:t>La consommation d’énergies fossiles concerne aussi bien les étapes de fabrication (extraction et transformation, etc…) que les étapes d'utilisation (production et consommation d’électricité etc…) et de fin de vie (collecte, recyclage, incinération, etc.)</a:t>
            </a:r>
            <a:endParaRPr/>
          </a:p>
        </p:txBody>
      </p:sp>
      <p:sp>
        <p:nvSpPr>
          <p:cNvPr id="194" name="Google Shape;194;g12804e8f26b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1e5c4bcb2a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4ème temps de placement</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distribuer le lot des 11 cartes bleues</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règle : lire à haute voix le titre </a:t>
            </a:r>
            <a:r>
              <a:rPr lang="en-US" b="1">
                <a:solidFill>
                  <a:schemeClr val="dk1"/>
                </a:solidFill>
              </a:rPr>
              <a:t>et</a:t>
            </a:r>
            <a:r>
              <a:rPr lang="en-US">
                <a:solidFill>
                  <a:schemeClr val="dk1"/>
                </a:solidFill>
              </a:rPr>
              <a:t> les explications au dos de la carte et les placer sur le flipchart vierge à la suite</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une fois mis d’accord tracer les liens avec un stylo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Lien de </a:t>
            </a:r>
            <a:r>
              <a:rPr lang="en-US" b="1">
                <a:solidFill>
                  <a:schemeClr val="dk1"/>
                </a:solidFill>
              </a:rPr>
              <a:t>conséquences</a:t>
            </a:r>
            <a:r>
              <a:rPr lang="en-US">
                <a:solidFill>
                  <a:schemeClr val="dk1"/>
                </a:solidFill>
              </a:rPr>
              <a:t> cette fois ci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Préciser si besoin de répondre à la question : Quels sont les impacts et à quoi sont-ils liés ?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Dire que possibilité de tracer plusieurs liens avec les mêmes cartes, de faire des lien avec les lots précédents 2 ou 3 et entre le lot 4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Dire 10 minutes pour le faire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
        <p:nvSpPr>
          <p:cNvPr id="201" name="Google Shape;201;g11e5c4bcb2a_0_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2804e8f26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Proposition de correction temp 4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Spécifier que c’est ok si pas la même forme, différente manière de positionner les cartes possibles.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Derrière consommation matière : Pénurie de ressource qui engendre rupture de continuité de service et tension géopolitique</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Derrière consommation eau : stress hydrique</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Derrière utilisation produit chimique : pollutions qui engendre impact santé humaine et destruction biodiversité</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Derrière consommation énergie fossile : émission de GES qui engendre dérèglement climatique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Derrière recyclage : limite du recyclage à mentionner donc pas une solution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Derrière industrie de l’extraction et traitement des déchets : impacts sociaux</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Demander s’il y a des questions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Points clés à souligner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457200" lvl="0" indent="-298450" algn="just" rtl="0">
              <a:lnSpc>
                <a:spcPct val="115000"/>
              </a:lnSpc>
              <a:spcBef>
                <a:spcPts val="0"/>
              </a:spcBef>
              <a:spcAft>
                <a:spcPts val="0"/>
              </a:spcAft>
              <a:buClr>
                <a:schemeClr val="dk1"/>
              </a:buClr>
              <a:buSzPts val="1100"/>
              <a:buChar char="●"/>
            </a:pPr>
            <a:r>
              <a:rPr lang="en-US">
                <a:solidFill>
                  <a:schemeClr val="dk1"/>
                </a:solidFill>
              </a:rPr>
              <a:t>Nombreux impacts environnementaux et sociaux.</a:t>
            </a:r>
            <a:endParaRPr>
              <a:solidFill>
                <a:schemeClr val="dk1"/>
              </a:solidFill>
            </a:endParaRPr>
          </a:p>
          <a:p>
            <a:pPr marL="457200" lvl="0" indent="-298450" algn="just" rtl="0">
              <a:lnSpc>
                <a:spcPct val="115000"/>
              </a:lnSpc>
              <a:spcBef>
                <a:spcPts val="0"/>
              </a:spcBef>
              <a:spcAft>
                <a:spcPts val="0"/>
              </a:spcAft>
              <a:buClr>
                <a:schemeClr val="dk1"/>
              </a:buClr>
              <a:buSzPts val="1100"/>
              <a:buChar char="●"/>
            </a:pPr>
            <a:r>
              <a:rPr lang="en-US">
                <a:solidFill>
                  <a:schemeClr val="dk1"/>
                </a:solidFill>
              </a:rPr>
              <a:t>Le recyclage : </a:t>
            </a:r>
            <a:r>
              <a:rPr lang="en-US" b="1">
                <a:solidFill>
                  <a:srgbClr val="202124"/>
                </a:solidFill>
              </a:rPr>
              <a:t>faible taux de recyclage et décyclage.</a:t>
            </a:r>
            <a:r>
              <a:rPr lang="en-US">
                <a:solidFill>
                  <a:srgbClr val="202124"/>
                </a:solidFill>
              </a:rPr>
              <a:t> </a:t>
            </a:r>
            <a:r>
              <a:rPr lang="en-US">
                <a:solidFill>
                  <a:schemeClr val="dk1"/>
                </a:solidFill>
              </a:rPr>
              <a:t>Par conséquent, </a:t>
            </a:r>
            <a:r>
              <a:rPr lang="en-US" b="1">
                <a:solidFill>
                  <a:schemeClr val="dk1"/>
                </a:solidFill>
              </a:rPr>
              <a:t>le recyclage n’est donc pas une solution</a:t>
            </a:r>
            <a:endParaRPr b="1">
              <a:solidFill>
                <a:srgbClr val="FF0000"/>
              </a:solidFill>
            </a:endParaRPr>
          </a:p>
          <a:p>
            <a:pPr marL="457200" lvl="0" indent="-298450" algn="just" rtl="0">
              <a:lnSpc>
                <a:spcPct val="115000"/>
              </a:lnSpc>
              <a:spcBef>
                <a:spcPts val="0"/>
              </a:spcBef>
              <a:spcAft>
                <a:spcPts val="0"/>
              </a:spcAft>
              <a:buClr>
                <a:schemeClr val="dk1"/>
              </a:buClr>
              <a:buSzPts val="1100"/>
              <a:buChar char="●"/>
            </a:pPr>
            <a:r>
              <a:rPr lang="en-US">
                <a:solidFill>
                  <a:schemeClr val="dk1"/>
                </a:solidFill>
              </a:rPr>
              <a:t>“Pollutions” et “Impacts sociaux et éthiques” concernent aussi bien les étapes de fabrication (extraction et transformation) que les étapes de fin de vie (recyclage).</a:t>
            </a:r>
            <a:endParaRPr b="1">
              <a:solidFill>
                <a:srgbClr val="FF0000"/>
              </a:solidFill>
            </a:endParaRPr>
          </a:p>
          <a:p>
            <a:pPr marL="457200" lvl="0" indent="-298450" algn="just" rtl="0">
              <a:lnSpc>
                <a:spcPct val="115000"/>
              </a:lnSpc>
              <a:spcBef>
                <a:spcPts val="0"/>
              </a:spcBef>
              <a:spcAft>
                <a:spcPts val="0"/>
              </a:spcAft>
              <a:buClr>
                <a:schemeClr val="dk1"/>
              </a:buClr>
              <a:buSzPts val="1100"/>
              <a:buChar char="●"/>
            </a:pPr>
            <a:r>
              <a:rPr lang="en-US">
                <a:solidFill>
                  <a:schemeClr val="dk1"/>
                </a:solidFill>
              </a:rPr>
              <a:t>La combustion des énergies fossiles </a:t>
            </a:r>
            <a:r>
              <a:rPr lang="en-US" b="1">
                <a:solidFill>
                  <a:schemeClr val="dk1"/>
                </a:solidFill>
              </a:rPr>
              <a:t>émet des GES qui contribuent au dérèglement climatique.</a:t>
            </a:r>
            <a:endParaRPr b="1">
              <a:solidFill>
                <a:schemeClr val="dk1"/>
              </a:solidFill>
            </a:endParaRPr>
          </a:p>
          <a:p>
            <a:pPr marL="457200" lvl="0" indent="-298450" algn="just" rtl="0">
              <a:lnSpc>
                <a:spcPct val="115000"/>
              </a:lnSpc>
              <a:spcBef>
                <a:spcPts val="0"/>
              </a:spcBef>
              <a:spcAft>
                <a:spcPts val="0"/>
              </a:spcAft>
              <a:buClr>
                <a:schemeClr val="dk1"/>
              </a:buClr>
              <a:buSzPts val="1100"/>
              <a:buChar char="●"/>
            </a:pPr>
            <a:r>
              <a:rPr lang="en-US">
                <a:solidFill>
                  <a:schemeClr val="dk1"/>
                </a:solidFill>
              </a:rPr>
              <a:t>Aujourd’hui, </a:t>
            </a:r>
            <a:r>
              <a:rPr lang="en-US" b="1">
                <a:solidFill>
                  <a:schemeClr val="dk1"/>
                </a:solidFill>
              </a:rPr>
              <a:t>le numérique est responsable d’environ 4% des émissions de GES dans le monde</a:t>
            </a:r>
            <a:r>
              <a:rPr lang="en-US">
                <a:solidFill>
                  <a:schemeClr val="dk1"/>
                </a:solidFill>
              </a:rPr>
              <a:t>. Et </a:t>
            </a:r>
            <a:r>
              <a:rPr lang="en-US" b="1">
                <a:solidFill>
                  <a:schemeClr val="dk1"/>
                </a:solidFill>
              </a:rPr>
              <a:t>augmentation continue et rapide des émissions dans ce secteur</a:t>
            </a:r>
            <a:r>
              <a:rPr lang="en-US">
                <a:solidFill>
                  <a:schemeClr val="dk1"/>
                </a:solidFill>
              </a:rPr>
              <a:t> (6% de croissance!)</a:t>
            </a:r>
            <a:endParaRPr>
              <a:solidFill>
                <a:schemeClr val="dk1"/>
              </a:solidFill>
            </a:endParaRPr>
          </a:p>
          <a:p>
            <a:pPr marL="457200" lvl="0" indent="-298450" algn="just" rtl="0">
              <a:lnSpc>
                <a:spcPct val="115000"/>
              </a:lnSpc>
              <a:spcBef>
                <a:spcPts val="0"/>
              </a:spcBef>
              <a:spcAft>
                <a:spcPts val="0"/>
              </a:spcAft>
              <a:buClr>
                <a:schemeClr val="dk1"/>
              </a:buClr>
              <a:buSzPts val="1100"/>
              <a:buChar char="●"/>
            </a:pPr>
            <a:r>
              <a:rPr lang="en-US">
                <a:solidFill>
                  <a:schemeClr val="dk1"/>
                </a:solidFill>
              </a:rPr>
              <a:t>Les pollutions locales et le dérèglement climatique sont des causes majeures de la </a:t>
            </a:r>
            <a:r>
              <a:rPr lang="en-US" b="1">
                <a:solidFill>
                  <a:schemeClr val="dk1"/>
                </a:solidFill>
              </a:rPr>
              <a:t>destruction de la biodiversité.</a:t>
            </a:r>
            <a:endParaRPr/>
          </a:p>
        </p:txBody>
      </p:sp>
      <p:sp>
        <p:nvSpPr>
          <p:cNvPr id="212" name="Google Shape;212;g12804e8f26b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246237a33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US">
                <a:solidFill>
                  <a:schemeClr val="dk1"/>
                </a:solidFill>
              </a:rPr>
              <a:t>Synthèse en deux phrases. Par exemple :</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US">
                <a:solidFill>
                  <a:schemeClr val="dk1"/>
                </a:solidFill>
              </a:rPr>
              <a:t>Derrière tous les usages du numérique, il y a des infrastructures de réseaux, des centres de données et surtout des équipements utilisateurs, qu’il faut fabriquer, faire fonctionner avec de l’électricité, et traiter en fin de vie. </a:t>
            </a: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US">
                <a:solidFill>
                  <a:schemeClr val="dk1"/>
                </a:solidFill>
              </a:rPr>
              <a:t>Tout cela  joue un rôle dans le dérèglement climatique, les pénuries de ressources, les pollutions locales, la perte de biodiversité, et la santé humaine</a:t>
            </a:r>
            <a:endParaRPr>
              <a:solidFill>
                <a:schemeClr val="dk1"/>
              </a:solidFill>
            </a:endParaRPr>
          </a:p>
          <a:p>
            <a:pPr marL="0" lvl="0" indent="0" algn="l" rtl="0">
              <a:spcBef>
                <a:spcPts val="0"/>
              </a:spcBef>
              <a:spcAft>
                <a:spcPts val="0"/>
              </a:spcAft>
              <a:buNone/>
            </a:pPr>
            <a:endParaRPr/>
          </a:p>
        </p:txBody>
      </p:sp>
      <p:sp>
        <p:nvSpPr>
          <p:cNvPr id="220" name="Google Shape;220;g1246237a338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1efe6230c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Plusieurs formes finales possibles, pas d’importance, ce qui est intéressant c’est les discussions et réflexions générées derrières.</a:t>
            </a:r>
            <a:endParaRPr/>
          </a:p>
          <a:p>
            <a:pPr marL="0" lvl="0" indent="0" algn="l" rtl="0">
              <a:spcBef>
                <a:spcPts val="0"/>
              </a:spcBef>
              <a:spcAft>
                <a:spcPts val="0"/>
              </a:spcAft>
              <a:buNone/>
            </a:pPr>
            <a:r>
              <a:rPr lang="en-US"/>
              <a:t>Si le temps, proposer aux groupes d’aller voir les cartographies des autres groupes</a:t>
            </a:r>
            <a:endParaRPr/>
          </a:p>
        </p:txBody>
      </p:sp>
      <p:sp>
        <p:nvSpPr>
          <p:cNvPr id="228" name="Google Shape;228;g11efe6230c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22e5bfa58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Il y a des facteurs aggravants qui contribuent à accélérer cette croissance dans le domaine du numérique (soit nos usages soit nos achat de numérique)</a:t>
            </a:r>
            <a:endParaRPr>
              <a:solidFill>
                <a:schemeClr val="dk1"/>
              </a:solidFill>
            </a:endParaRPr>
          </a:p>
          <a:p>
            <a:pPr marL="0" lvl="0" indent="0" algn="just" rtl="0">
              <a:lnSpc>
                <a:spcPct val="115000"/>
              </a:lnSpc>
              <a:spcBef>
                <a:spcPts val="0"/>
              </a:spcBef>
              <a:spcAft>
                <a:spcPts val="800"/>
              </a:spcAft>
              <a:buClr>
                <a:schemeClr val="dk1"/>
              </a:buClr>
              <a:buSzPts val="1100"/>
              <a:buFont typeface="Arial"/>
              <a:buNone/>
            </a:pPr>
            <a:r>
              <a:rPr lang="en-US">
                <a:solidFill>
                  <a:schemeClr val="dk1"/>
                </a:solidFill>
              </a:rPr>
              <a:t>Ils favorisent une </a:t>
            </a:r>
            <a:r>
              <a:rPr lang="en-US" b="1">
                <a:solidFill>
                  <a:schemeClr val="dk1"/>
                </a:solidFill>
              </a:rPr>
              <a:t>augmentation de nos usages et achats de numérique</a:t>
            </a:r>
            <a:r>
              <a:rPr lang="en-US">
                <a:solidFill>
                  <a:schemeClr val="dk1"/>
                </a:solidFill>
              </a:rPr>
              <a:t> (et de notre dépendance vis-à-vis du numérique), et par voie de conséquence </a:t>
            </a:r>
            <a:r>
              <a:rPr lang="en-US" b="1">
                <a:solidFill>
                  <a:schemeClr val="dk1"/>
                </a:solidFill>
              </a:rPr>
              <a:t>les impacts environnementaux et sociaux associés</a:t>
            </a:r>
            <a:endParaRPr>
              <a:solidFill>
                <a:schemeClr val="dk1"/>
              </a:solidFill>
            </a:endParaRPr>
          </a:p>
        </p:txBody>
      </p:sp>
      <p:sp>
        <p:nvSpPr>
          <p:cNvPr id="238" name="Google Shape;238;g122e5bfa58e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2afcfe7e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Création permanente de nouveaux usages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énumération d’exemples : Objets connectés (montre, frigo, aspirateur etc…), blockchain, intelligence artificielle, humain augmenté, cloud gaming, 5G, véhicule autonome, réalité augmentée, robots, smart cities…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Donc facteur aggravant car augmentation des </a:t>
            </a:r>
            <a:r>
              <a:rPr lang="en-US" b="1">
                <a:solidFill>
                  <a:schemeClr val="dk1"/>
                </a:solidFill>
              </a:rPr>
              <a:t>usages</a:t>
            </a:r>
            <a:r>
              <a:rPr lang="en-US">
                <a:solidFill>
                  <a:schemeClr val="dk1"/>
                </a:solidFill>
              </a:rPr>
              <a:t> numériques </a:t>
            </a:r>
            <a:endParaRPr>
              <a:solidFill>
                <a:schemeClr val="dk1"/>
              </a:solidFill>
            </a:endParaRPr>
          </a:p>
        </p:txBody>
      </p:sp>
      <p:sp>
        <p:nvSpPr>
          <p:cNvPr id="246" name="Google Shape;246;g12afcfe7e52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2b08d6dba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Effet rebond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Principe : à chaque innovation qui permet d’économiser de l’énergie, tendance à l’augmentation totale malgré tout par réinvestissement des gains d’efficacité et changement de comportement. Les économie sont donc annulées… </a:t>
            </a:r>
            <a:endParaRPr>
              <a:solidFill>
                <a:schemeClr val="dk1"/>
              </a:solidFill>
            </a:endParaRPr>
          </a:p>
          <a:p>
            <a:pPr marL="457200" lvl="0" indent="-298450" algn="l" rtl="0">
              <a:spcBef>
                <a:spcPts val="0"/>
              </a:spcBef>
              <a:spcAft>
                <a:spcPts val="0"/>
              </a:spcAft>
              <a:buClr>
                <a:schemeClr val="dk1"/>
              </a:buClr>
              <a:buSzPts val="1100"/>
              <a:buChar char="-"/>
            </a:pPr>
            <a:r>
              <a:rPr lang="en-US" b="1">
                <a:solidFill>
                  <a:schemeClr val="dk1"/>
                </a:solidFill>
              </a:rPr>
              <a:t>Exemple effet direct </a:t>
            </a:r>
            <a:r>
              <a:rPr lang="en-US">
                <a:solidFill>
                  <a:schemeClr val="dk1"/>
                </a:solidFill>
              </a:rPr>
              <a:t>: avec la voiture et les progrès : les voitures consomment moins d’essence au km parcouru (moins chère), mais du coup, on va plus loin finalement (ou on l’utilise plus) donc plus de km parcouru au total..</a:t>
            </a:r>
            <a:endParaRPr>
              <a:solidFill>
                <a:schemeClr val="dk1"/>
              </a:solidFill>
            </a:endParaRPr>
          </a:p>
          <a:p>
            <a:pPr marL="457200" lvl="0" indent="-298450" algn="l" rtl="0">
              <a:spcBef>
                <a:spcPts val="0"/>
              </a:spcBef>
              <a:spcAft>
                <a:spcPts val="0"/>
              </a:spcAft>
              <a:buClr>
                <a:schemeClr val="dk1"/>
              </a:buClr>
              <a:buSzPts val="1100"/>
              <a:buChar char="-"/>
            </a:pPr>
            <a:r>
              <a:rPr lang="en-US" b="1">
                <a:solidFill>
                  <a:schemeClr val="dk1"/>
                </a:solidFill>
              </a:rPr>
              <a:t>Exemple effet indirect </a:t>
            </a:r>
            <a:r>
              <a:rPr lang="en-US">
                <a:solidFill>
                  <a:schemeClr val="dk1"/>
                </a:solidFill>
              </a:rPr>
              <a:t>: on réinvestit l’argent économisé avec une voiture qui consomme moins, en achetant des biens de consommation par exemple : télévision, vêtements, objets, loisirs...</a:t>
            </a:r>
            <a:endParaRPr>
              <a:solidFill>
                <a:schemeClr val="dk1"/>
              </a:solidFill>
            </a:endParaRPr>
          </a:p>
          <a:p>
            <a:pPr marL="457200" lvl="0" indent="-298450" algn="l" rtl="0">
              <a:spcBef>
                <a:spcPts val="0"/>
              </a:spcBef>
              <a:spcAft>
                <a:spcPts val="0"/>
              </a:spcAft>
              <a:buClr>
                <a:schemeClr val="dk1"/>
              </a:buClr>
              <a:buSzPts val="1100"/>
              <a:buChar char="-"/>
            </a:pPr>
            <a:r>
              <a:rPr lang="en-US" b="1">
                <a:solidFill>
                  <a:schemeClr val="dk1"/>
                </a:solidFill>
              </a:rPr>
              <a:t>Exemple effet direct pour le numérique</a:t>
            </a:r>
            <a:r>
              <a:rPr lang="en-US">
                <a:solidFill>
                  <a:schemeClr val="dk1"/>
                </a:solidFill>
              </a:rPr>
              <a:t> : augmentation performance débit (avec arrivée 5G par exemple) donc plus rapide pour télécharger (plus gros fichier et de meilleure qualité) donc tendance à le faire davantage (et inutilement souvent). Ou plus performant dans le stockage de donnée donc on stocke plus de données (inutilement souvent)</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Donc facteur aggravant car augmentation des </a:t>
            </a:r>
            <a:r>
              <a:rPr lang="en-US" b="1">
                <a:solidFill>
                  <a:schemeClr val="dk1"/>
                </a:solidFill>
              </a:rPr>
              <a:t>usages</a:t>
            </a:r>
            <a:r>
              <a:rPr lang="en-US">
                <a:solidFill>
                  <a:schemeClr val="dk1"/>
                </a:solidFill>
              </a:rPr>
              <a:t> numériques </a:t>
            </a:r>
            <a:endParaRPr>
              <a:solidFill>
                <a:schemeClr val="dk1"/>
              </a:solidFill>
            </a:endParaRPr>
          </a:p>
        </p:txBody>
      </p:sp>
      <p:sp>
        <p:nvSpPr>
          <p:cNvPr id="254" name="Google Shape;254;g12b08d6dba2_1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2b08d6dba2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Dépendance à internet :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plus de la moitié de l’humanité utilise internet et cela augmente sans cesse. Idem avec les volumes de données échangées.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illustration avec le GPS : on ne sait plus faire sans internet…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Donc facteur aggravant car augmentation de nos </a:t>
            </a:r>
            <a:r>
              <a:rPr lang="en-US" b="1">
                <a:solidFill>
                  <a:schemeClr val="dk1"/>
                </a:solidFill>
              </a:rPr>
              <a:t>usages</a:t>
            </a:r>
            <a:r>
              <a:rPr lang="en-US">
                <a:solidFill>
                  <a:schemeClr val="dk1"/>
                </a:solidFill>
              </a:rPr>
              <a:t> d’internet </a:t>
            </a:r>
            <a:endParaRPr>
              <a:solidFill>
                <a:schemeClr val="dk1"/>
              </a:solidFill>
            </a:endParaRPr>
          </a:p>
          <a:p>
            <a:pPr marL="457200" lvl="0" indent="-298450" algn="l" rtl="0">
              <a:spcBef>
                <a:spcPts val="0"/>
              </a:spcBef>
              <a:spcAft>
                <a:spcPts val="0"/>
              </a:spcAft>
              <a:buClr>
                <a:schemeClr val="dk1"/>
              </a:buClr>
              <a:buSzPts val="1100"/>
              <a:buChar char="-"/>
            </a:pPr>
            <a:r>
              <a:rPr lang="en-US" b="1">
                <a:solidFill>
                  <a:schemeClr val="dk1"/>
                </a:solidFill>
              </a:rPr>
              <a:t>Exemple effet direct pour le numérique</a:t>
            </a:r>
            <a:r>
              <a:rPr lang="en-US">
                <a:solidFill>
                  <a:schemeClr val="dk1"/>
                </a:solidFill>
              </a:rPr>
              <a:t> : augmentation performance débit (avec arrivée 5G par exemple) donc plus rapide pour télécharger (plus gros fichier et de meilleure qualité) donc tendance à le faire davantage (et inutilement souvent). Ou plus performant dans le stockage de donnée donc on stocke plus de données (inutilement souvent)</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Donc facteur aggravant car augmentation des </a:t>
            </a:r>
            <a:r>
              <a:rPr lang="en-US" b="1">
                <a:solidFill>
                  <a:schemeClr val="dk1"/>
                </a:solidFill>
              </a:rPr>
              <a:t>usages</a:t>
            </a:r>
            <a:r>
              <a:rPr lang="en-US">
                <a:solidFill>
                  <a:schemeClr val="dk1"/>
                </a:solidFill>
              </a:rPr>
              <a:t> numériques </a:t>
            </a:r>
            <a:endParaRPr>
              <a:solidFill>
                <a:schemeClr val="dk1"/>
              </a:solidFill>
            </a:endParaRPr>
          </a:p>
        </p:txBody>
      </p:sp>
      <p:sp>
        <p:nvSpPr>
          <p:cNvPr id="262" name="Google Shape;262;g12b08d6dba2_1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29936db6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latin typeface="Helvetica Neue Light"/>
                <a:ea typeface="Helvetica Neue Light"/>
                <a:cs typeface="Helvetica Neue Light"/>
                <a:sym typeface="Helvetica Neue Light"/>
              </a:rPr>
              <a:t>Explication de la modalité de l’activité de cartographie :</a:t>
            </a:r>
            <a:endParaRPr>
              <a:solidFill>
                <a:schemeClr val="dk1"/>
              </a:solidFill>
              <a:latin typeface="Helvetica Neue Light"/>
              <a:ea typeface="Helvetica Neue Light"/>
              <a:cs typeface="Helvetica Neue Light"/>
              <a:sym typeface="Helvetica Neue Light"/>
            </a:endParaRPr>
          </a:p>
          <a:p>
            <a:pPr marL="457200" lvl="0" indent="-298450" algn="l" rtl="0">
              <a:spcBef>
                <a:spcPts val="0"/>
              </a:spcBef>
              <a:spcAft>
                <a:spcPts val="0"/>
              </a:spcAft>
              <a:buClr>
                <a:schemeClr val="dk1"/>
              </a:buClr>
              <a:buSzPts val="1100"/>
              <a:buFont typeface="Helvetica Neue Light"/>
              <a:buChar char="-"/>
            </a:pPr>
            <a:r>
              <a:rPr lang="en-US">
                <a:solidFill>
                  <a:schemeClr val="dk1"/>
                </a:solidFill>
                <a:latin typeface="Helvetica Neue Light"/>
                <a:ea typeface="Helvetica Neue Light"/>
                <a:cs typeface="Helvetica Neue Light"/>
                <a:sym typeface="Helvetica Neue Light"/>
              </a:rPr>
              <a:t>faire des groupe de 4</a:t>
            </a:r>
            <a:endParaRPr>
              <a:solidFill>
                <a:schemeClr val="dk1"/>
              </a:solidFill>
              <a:latin typeface="Helvetica Neue Light"/>
              <a:ea typeface="Helvetica Neue Light"/>
              <a:cs typeface="Helvetica Neue Light"/>
              <a:sym typeface="Helvetica Neue Light"/>
            </a:endParaRPr>
          </a:p>
          <a:p>
            <a:pPr marL="457200" lvl="0" indent="-298450" algn="l" rtl="0">
              <a:spcBef>
                <a:spcPts val="0"/>
              </a:spcBef>
              <a:spcAft>
                <a:spcPts val="0"/>
              </a:spcAft>
              <a:buClr>
                <a:schemeClr val="dk1"/>
              </a:buClr>
              <a:buSzPts val="1100"/>
              <a:buFont typeface="Helvetica Neue Light"/>
              <a:buChar char="-"/>
            </a:pPr>
            <a:r>
              <a:rPr lang="en-US">
                <a:solidFill>
                  <a:schemeClr val="dk1"/>
                </a:solidFill>
                <a:latin typeface="Helvetica Neue Light"/>
                <a:ea typeface="Helvetica Neue Light"/>
                <a:cs typeface="Helvetica Neue Light"/>
                <a:sym typeface="Helvetica Neue Light"/>
              </a:rPr>
              <a:t>travail en autonomie partielle (autonomie guidée)</a:t>
            </a:r>
            <a:endParaRPr/>
          </a:p>
          <a:p>
            <a:pPr marL="0" lvl="0" indent="0" algn="l" rtl="0">
              <a:spcBef>
                <a:spcPts val="0"/>
              </a:spcBef>
              <a:spcAft>
                <a:spcPts val="0"/>
              </a:spcAft>
              <a:buNone/>
            </a:pPr>
            <a:r>
              <a:rPr lang="en-US"/>
              <a:t>Installation de l’activité </a:t>
            </a:r>
            <a:endParaRPr/>
          </a:p>
          <a:p>
            <a:pPr marL="457200" lvl="0" indent="-298450" algn="l" rtl="0">
              <a:spcBef>
                <a:spcPts val="0"/>
              </a:spcBef>
              <a:spcAft>
                <a:spcPts val="0"/>
              </a:spcAft>
              <a:buSzPts val="1100"/>
              <a:buChar char="-"/>
            </a:pPr>
            <a:r>
              <a:rPr lang="en-US"/>
              <a:t>distribution matériel et préparation comme sur l’image</a:t>
            </a:r>
            <a:endParaRPr/>
          </a:p>
        </p:txBody>
      </p:sp>
      <p:sp>
        <p:nvSpPr>
          <p:cNvPr id="106" name="Google Shape;106;g129936db6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2b08d6dba2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Obsolescence technique :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réduction de la durée de vie d’un bien (numérique ou non numérique) pour des raisons techniques : soit matériel soit logiciel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obsolescence est dite programmée si elle est souhaitée par le concepteur…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très problématique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Donc facteur aggravant car augmentation des </a:t>
            </a:r>
            <a:r>
              <a:rPr lang="en-US" b="1">
                <a:solidFill>
                  <a:schemeClr val="dk1"/>
                </a:solidFill>
              </a:rPr>
              <a:t>achats</a:t>
            </a:r>
            <a:r>
              <a:rPr lang="en-US">
                <a:solidFill>
                  <a:schemeClr val="dk1"/>
                </a:solidFill>
              </a:rPr>
              <a:t> numériques pour remplacer</a:t>
            </a:r>
            <a:endParaRPr>
              <a:solidFill>
                <a:schemeClr val="dk1"/>
              </a:solidFill>
            </a:endParaRPr>
          </a:p>
        </p:txBody>
      </p:sp>
      <p:sp>
        <p:nvSpPr>
          <p:cNvPr id="270" name="Google Shape;270;g12b08d6dba2_1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2b08d6dba2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Obsolescence psychologique :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réduction de la durée de vie d’un bien (numérique ou non numérique) pour des raisons psychologiques : marketing, pression sociale, effet de mode, publicité, promotions,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en suisse en moyenne on change de smartphone tous les 2 ans…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très problématique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Donc facteur aggravant car augmentation des </a:t>
            </a:r>
            <a:r>
              <a:rPr lang="en-US" b="1">
                <a:solidFill>
                  <a:schemeClr val="dk1"/>
                </a:solidFill>
              </a:rPr>
              <a:t>achats</a:t>
            </a:r>
            <a:r>
              <a:rPr lang="en-US">
                <a:solidFill>
                  <a:schemeClr val="dk1"/>
                </a:solidFill>
              </a:rPr>
              <a:t> numériques pour remplacer</a:t>
            </a:r>
            <a:endParaRPr>
              <a:solidFill>
                <a:schemeClr val="dk1"/>
              </a:solidFill>
            </a:endParaRPr>
          </a:p>
        </p:txBody>
      </p:sp>
      <p:sp>
        <p:nvSpPr>
          <p:cNvPr id="278" name="Google Shape;278;g12b08d6dba2_1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2b08d6dba2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Non utilisation du matériel encore fonctionnel :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en suisse on compte 8 millions de téléphones inutilisés dans des tiroires…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très problématique car les au cas où ne sont ni recyclé ni utilisé par d’autre..</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Donc facteur aggravant car augmentation du nombre d’équipement numérique </a:t>
            </a:r>
            <a:r>
              <a:rPr lang="en-US" b="1">
                <a:solidFill>
                  <a:schemeClr val="dk1"/>
                </a:solidFill>
              </a:rPr>
              <a:t>fabriqué (achat)</a:t>
            </a:r>
            <a:endParaRPr>
              <a:solidFill>
                <a:schemeClr val="dk1"/>
              </a:solidFill>
            </a:endParaRPr>
          </a:p>
        </p:txBody>
      </p:sp>
      <p:sp>
        <p:nvSpPr>
          <p:cNvPr id="288" name="Google Shape;288;g12b08d6dba2_1_4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1efe6230c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a:solidFill>
                  <a:schemeClr val="dk1"/>
                </a:solidFill>
              </a:rPr>
              <a:t>Le numérique n’est pas dématérialisé. Pendant très longtemps, il n’était pas vu comme une source de polluant tant ses multiples avantages pour la société prenaient le dessus…</a:t>
            </a:r>
            <a:endParaRPr>
              <a:solidFill>
                <a:schemeClr val="dk1"/>
              </a:solidFill>
            </a:endParaRPr>
          </a:p>
          <a:p>
            <a:pPr marL="0" lvl="0" indent="0" algn="l" rtl="0">
              <a:lnSpc>
                <a:spcPct val="90000"/>
              </a:lnSpc>
              <a:spcBef>
                <a:spcPts val="0"/>
              </a:spcBef>
              <a:spcAft>
                <a:spcPts val="0"/>
              </a:spcAft>
              <a:buNone/>
            </a:pPr>
            <a:endParaRPr>
              <a:solidFill>
                <a:schemeClr val="dk1"/>
              </a:solidFill>
            </a:endParaRPr>
          </a:p>
          <a:p>
            <a:pPr marL="0" lvl="0" indent="0" algn="l" rtl="0">
              <a:lnSpc>
                <a:spcPct val="90000"/>
              </a:lnSpc>
              <a:spcBef>
                <a:spcPts val="0"/>
              </a:spcBef>
              <a:spcAft>
                <a:spcPts val="0"/>
              </a:spcAft>
              <a:buClr>
                <a:schemeClr val="dk1"/>
              </a:buClr>
              <a:buSzPts val="1100"/>
              <a:buFont typeface="Arial"/>
              <a:buNone/>
            </a:pPr>
            <a:r>
              <a:rPr lang="en-US">
                <a:solidFill>
                  <a:schemeClr val="dk1"/>
                </a:solidFill>
              </a:rPr>
              <a:t>…mais la donne a changé et le numérique, malgré tous ses bénéfices (non évoqué dans cette activité), a des impacts négatifs sur l’environnement.</a:t>
            </a:r>
            <a:endParaRPr>
              <a:solidFill>
                <a:schemeClr val="dk1"/>
              </a:solidFill>
            </a:endParaRPr>
          </a:p>
          <a:p>
            <a:pPr marL="0" lvl="0" indent="0" algn="l" rtl="0">
              <a:lnSpc>
                <a:spcPct val="90000"/>
              </a:lnSpc>
              <a:spcBef>
                <a:spcPts val="0"/>
              </a:spcBef>
              <a:spcAft>
                <a:spcPts val="0"/>
              </a:spcAft>
              <a:buNone/>
            </a:pPr>
            <a:endParaRPr>
              <a:solidFill>
                <a:schemeClr val="dk1"/>
              </a:solidFill>
            </a:endParaRPr>
          </a:p>
          <a:p>
            <a:pPr marL="0" lvl="0" indent="0" algn="l" rtl="0">
              <a:lnSpc>
                <a:spcPct val="90000"/>
              </a:lnSpc>
              <a:spcBef>
                <a:spcPts val="0"/>
              </a:spcBef>
              <a:spcAft>
                <a:spcPts val="0"/>
              </a:spcAft>
              <a:buNone/>
            </a:pPr>
            <a:r>
              <a:rPr lang="en-US">
                <a:solidFill>
                  <a:schemeClr val="dk1"/>
                </a:solidFill>
              </a:rPr>
              <a:t>En prendre conscience est un premier pas pour agir. </a:t>
            </a:r>
            <a:endParaRPr>
              <a:solidFill>
                <a:schemeClr val="dk1"/>
              </a:solidFill>
            </a:endParaRPr>
          </a:p>
          <a:p>
            <a:pPr marL="0" lvl="0" indent="0" algn="l" rtl="0">
              <a:lnSpc>
                <a:spcPct val="90000"/>
              </a:lnSpc>
              <a:spcBef>
                <a:spcPts val="0"/>
              </a:spcBef>
              <a:spcAft>
                <a:spcPts val="0"/>
              </a:spcAft>
              <a:buNone/>
            </a:pPr>
            <a:endParaRPr>
              <a:solidFill>
                <a:schemeClr val="dk1"/>
              </a:solidFill>
            </a:endParaRPr>
          </a:p>
          <a:p>
            <a:pPr marL="0" lvl="0" indent="0" algn="l" rtl="0">
              <a:lnSpc>
                <a:spcPct val="90000"/>
              </a:lnSpc>
              <a:spcBef>
                <a:spcPts val="0"/>
              </a:spcBef>
              <a:spcAft>
                <a:spcPts val="0"/>
              </a:spcAft>
              <a:buNone/>
            </a:pPr>
            <a:r>
              <a:rPr lang="en-US">
                <a:solidFill>
                  <a:schemeClr val="dk1"/>
                </a:solidFill>
              </a:rPr>
              <a:t>L’idée n’étant pas d’arrêter complètement d'utiliser les technologies numériques, mais d’</a:t>
            </a:r>
            <a:r>
              <a:rPr lang="en-US" b="1">
                <a:solidFill>
                  <a:schemeClr val="dk1"/>
                </a:solidFill>
              </a:rPr>
              <a:t>avoir conscience de ces impacts négatifs </a:t>
            </a:r>
            <a:r>
              <a:rPr lang="en-US">
                <a:solidFill>
                  <a:schemeClr val="dk1"/>
                </a:solidFill>
              </a:rPr>
              <a:t>et pouvoir ainsi </a:t>
            </a:r>
            <a:r>
              <a:rPr lang="en-US" b="1">
                <a:solidFill>
                  <a:schemeClr val="dk1"/>
                </a:solidFill>
              </a:rPr>
              <a:t>chercher un équilibre dans ses usages et achats de numérique (sobriété numérique)</a:t>
            </a:r>
            <a:r>
              <a:rPr lang="en-US">
                <a:solidFill>
                  <a:schemeClr val="dk1"/>
                </a:solidFill>
              </a:rPr>
              <a:t>.</a:t>
            </a:r>
            <a:endParaRPr>
              <a:solidFill>
                <a:srgbClr val="888888"/>
              </a:solidFill>
            </a:endParaRPr>
          </a:p>
          <a:p>
            <a:pPr marL="457200" lvl="0" indent="0" algn="just" rtl="0">
              <a:lnSpc>
                <a:spcPct val="115000"/>
              </a:lnSpc>
              <a:spcBef>
                <a:spcPts val="0"/>
              </a:spcBef>
              <a:spcAft>
                <a:spcPts val="0"/>
              </a:spcAft>
              <a:buNone/>
            </a:pPr>
            <a:endParaRPr/>
          </a:p>
        </p:txBody>
      </p:sp>
      <p:sp>
        <p:nvSpPr>
          <p:cNvPr id="296" name="Google Shape;296;g11efe6230cb_0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2804e8f26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US">
                <a:solidFill>
                  <a:schemeClr val="dk1"/>
                </a:solidFill>
              </a:rPr>
              <a:t>En prenant conscience de ces impacts et des facteurs aggravants : </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457200" lvl="0" indent="-298450" algn="just" rtl="0">
              <a:lnSpc>
                <a:spcPct val="115000"/>
              </a:lnSpc>
              <a:spcBef>
                <a:spcPts val="0"/>
              </a:spcBef>
              <a:spcAft>
                <a:spcPts val="0"/>
              </a:spcAft>
              <a:buClr>
                <a:schemeClr val="dk1"/>
              </a:buClr>
              <a:buSzPts val="1100"/>
              <a:buChar char="●"/>
            </a:pPr>
            <a:r>
              <a:rPr lang="en-US">
                <a:solidFill>
                  <a:schemeClr val="dk1"/>
                </a:solidFill>
              </a:rPr>
              <a:t>Que peut-on faire ? </a:t>
            </a:r>
            <a:endParaRPr>
              <a:solidFill>
                <a:schemeClr val="dk1"/>
              </a:solidFill>
            </a:endParaRPr>
          </a:p>
          <a:p>
            <a:pPr marL="457200" lvl="0" indent="-298450" algn="just" rtl="0">
              <a:lnSpc>
                <a:spcPct val="115000"/>
              </a:lnSpc>
              <a:spcBef>
                <a:spcPts val="0"/>
              </a:spcBef>
              <a:spcAft>
                <a:spcPts val="0"/>
              </a:spcAft>
              <a:buClr>
                <a:schemeClr val="dk1"/>
              </a:buClr>
              <a:buSzPts val="1100"/>
              <a:buChar char="●"/>
            </a:pPr>
            <a:r>
              <a:rPr lang="en-US">
                <a:solidFill>
                  <a:schemeClr val="dk1"/>
                </a:solidFill>
              </a:rPr>
              <a:t>Quelles sont les actions possibles ? </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US">
                <a:solidFill>
                  <a:schemeClr val="dk1"/>
                </a:solidFill>
                <a:latin typeface="Helvetica Neue Light"/>
                <a:ea typeface="Helvetica Neue Light"/>
                <a:cs typeface="Helvetica Neue Light"/>
                <a:sym typeface="Helvetica Neue Light"/>
              </a:rPr>
              <a:t>Spécifier si besoin oralement qu’on parle des actions en lien avec le numérique</a:t>
            </a:r>
            <a:endParaRPr>
              <a:solidFill>
                <a:schemeClr val="dk1"/>
              </a:solidFill>
            </a:endParaRPr>
          </a:p>
          <a:p>
            <a:pPr marL="457200" lvl="0" indent="0" algn="just" rtl="0">
              <a:lnSpc>
                <a:spcPct val="115000"/>
              </a:lnSpc>
              <a:spcBef>
                <a:spcPts val="0"/>
              </a:spcBef>
              <a:spcAft>
                <a:spcPts val="0"/>
              </a:spcAft>
              <a:buNone/>
            </a:pPr>
            <a:endParaRPr/>
          </a:p>
        </p:txBody>
      </p:sp>
      <p:sp>
        <p:nvSpPr>
          <p:cNvPr id="302" name="Google Shape;302;g12804e8f26b_0_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178f74f51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Explication </a:t>
            </a:r>
            <a:endParaRPr/>
          </a:p>
          <a:p>
            <a:pPr marL="457200" lvl="0" indent="-298450" algn="l" rtl="0">
              <a:spcBef>
                <a:spcPts val="0"/>
              </a:spcBef>
              <a:spcAft>
                <a:spcPts val="0"/>
              </a:spcAft>
              <a:buSzPts val="1100"/>
              <a:buChar char="-"/>
            </a:pPr>
            <a:r>
              <a:rPr lang="en-US"/>
              <a:t>10 minutes pour brainstormer sur les idées d’action possible </a:t>
            </a:r>
            <a:endParaRPr/>
          </a:p>
          <a:p>
            <a:pPr marL="457200" lvl="0" indent="-298450" algn="l" rtl="0">
              <a:spcBef>
                <a:spcPts val="0"/>
              </a:spcBef>
              <a:spcAft>
                <a:spcPts val="0"/>
              </a:spcAft>
              <a:buSzPts val="1100"/>
              <a:buChar char="-"/>
            </a:pPr>
            <a:r>
              <a:rPr lang="en-US"/>
              <a:t>Attention une idée par post-it </a:t>
            </a:r>
            <a:endParaRPr/>
          </a:p>
        </p:txBody>
      </p:sp>
      <p:sp>
        <p:nvSpPr>
          <p:cNvPr id="309" name="Google Shape;309;g1178f74f51d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1b3969eefe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Coller les 5 étiquettes au tableau ou ailleurs </a:t>
            </a:r>
            <a:endParaRPr>
              <a:solidFill>
                <a:schemeClr val="dk1"/>
              </a:solidFill>
            </a:endParaRPr>
          </a:p>
          <a:p>
            <a:pPr marL="0" lvl="0" indent="0" algn="l" rtl="0">
              <a:spcBef>
                <a:spcPts val="0"/>
              </a:spcBef>
              <a:spcAft>
                <a:spcPts val="0"/>
              </a:spcAft>
              <a:buNone/>
            </a:pPr>
            <a:r>
              <a:rPr lang="en-US"/>
              <a:t>Expliquer 10 minutes de synthèse et discussion collective</a:t>
            </a:r>
            <a:endParaRPr/>
          </a:p>
          <a:p>
            <a:pPr marL="457200" lvl="0" indent="-298450" algn="l" rtl="0">
              <a:spcBef>
                <a:spcPts val="0"/>
              </a:spcBef>
              <a:spcAft>
                <a:spcPts val="0"/>
              </a:spcAft>
              <a:buSzPts val="1100"/>
              <a:buChar char="-"/>
            </a:pPr>
            <a:r>
              <a:rPr lang="en-US"/>
              <a:t>demander à chaque groupe de venir déposer ces post-it sous l’une des 5 catégories proposées </a:t>
            </a:r>
            <a:endParaRPr/>
          </a:p>
          <a:p>
            <a:pPr marL="457200" lvl="0" indent="-298450" algn="l" rtl="0">
              <a:spcBef>
                <a:spcPts val="0"/>
              </a:spcBef>
              <a:spcAft>
                <a:spcPts val="0"/>
              </a:spcAft>
              <a:buSzPts val="1100"/>
              <a:buChar char="-"/>
            </a:pPr>
            <a:r>
              <a:rPr lang="en-US"/>
              <a:t>Faire la synthèse, discuter et si besoin compléter les actions possibles non énumérées (cf liste note de formateur)</a:t>
            </a:r>
            <a:endParaRPr/>
          </a:p>
          <a:p>
            <a:pPr marL="457200" lvl="0" indent="-298450" algn="l" rtl="0">
              <a:spcBef>
                <a:spcPts val="0"/>
              </a:spcBef>
              <a:spcAft>
                <a:spcPts val="0"/>
              </a:spcAft>
              <a:buSzPts val="1100"/>
              <a:buChar char="-"/>
            </a:pPr>
            <a:r>
              <a:rPr lang="en-US"/>
              <a:t>préciser que pas une liste exhaustive et que les actions non pas toute le même effet (plus ou moins efficace en terme de réduction d’impacts) </a:t>
            </a:r>
            <a:endParaRPr/>
          </a:p>
          <a:p>
            <a:pPr marL="457200" lvl="0" indent="-298450" algn="l" rtl="0">
              <a:spcBef>
                <a:spcPts val="0"/>
              </a:spcBef>
              <a:spcAft>
                <a:spcPts val="0"/>
              </a:spcAft>
              <a:buSzPts val="1100"/>
              <a:buChar char="-"/>
            </a:pPr>
            <a:r>
              <a:rPr lang="en-US"/>
              <a:t>Conclusion : il existe des solutions à nous de les mettre en oeuvre</a:t>
            </a:r>
            <a:endParaRPr/>
          </a:p>
          <a:p>
            <a:pPr marL="457200" lvl="0" indent="-298450" algn="l" rtl="0">
              <a:spcBef>
                <a:spcPts val="0"/>
              </a:spcBef>
              <a:spcAft>
                <a:spcPts val="0"/>
              </a:spcAft>
              <a:buSzPts val="1100"/>
              <a:buChar char="-"/>
            </a:pPr>
            <a:r>
              <a:rPr lang="en-US"/>
              <a:t>Débat qui risque de surgir à propos d’EduNum et le message paradoxale avec ce module → cf note de formateur pour les arguments et pour répondre aux éventuelles questions à ce propos. </a:t>
            </a:r>
            <a:endParaRPr/>
          </a:p>
        </p:txBody>
      </p:sp>
      <p:sp>
        <p:nvSpPr>
          <p:cNvPr id="320" name="Google Shape;320;g11b3969eefe_1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178f74f5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Explication du déroulement de l’activité :</a:t>
            </a:r>
            <a:endParaRPr/>
          </a:p>
          <a:p>
            <a:pPr marL="457200" lvl="0" indent="-298450" algn="l" rtl="0">
              <a:spcBef>
                <a:spcPts val="0"/>
              </a:spcBef>
              <a:spcAft>
                <a:spcPts val="0"/>
              </a:spcAft>
              <a:buSzPts val="1100"/>
              <a:buChar char="-"/>
            </a:pPr>
            <a:r>
              <a:rPr lang="en-US"/>
              <a:t>en 4 temps</a:t>
            </a:r>
            <a:endParaRPr/>
          </a:p>
          <a:p>
            <a:pPr marL="457200" lvl="0" indent="-298450" algn="l" rtl="0">
              <a:spcBef>
                <a:spcPts val="0"/>
              </a:spcBef>
              <a:spcAft>
                <a:spcPts val="0"/>
              </a:spcAft>
              <a:buSzPts val="1100"/>
              <a:buChar char="-"/>
            </a:pPr>
            <a:r>
              <a:rPr lang="en-US"/>
              <a:t>vous allez recevoir des lots de cartes différents qu’il faudra positionner en discutant par groupe</a:t>
            </a:r>
            <a:endParaRPr/>
          </a:p>
          <a:p>
            <a:pPr marL="457200" lvl="0" indent="-298450" algn="l" rtl="0">
              <a:spcBef>
                <a:spcPts val="0"/>
              </a:spcBef>
              <a:spcAft>
                <a:spcPts val="0"/>
              </a:spcAft>
              <a:buSzPts val="1100"/>
              <a:buChar char="-"/>
            </a:pPr>
            <a:r>
              <a:rPr lang="en-US"/>
              <a:t>après chaque lot, phase de restitution prévue</a:t>
            </a:r>
            <a:endParaRPr/>
          </a:p>
          <a:p>
            <a:pPr marL="457200" lvl="0" indent="-298450" algn="l" rtl="0">
              <a:spcBef>
                <a:spcPts val="0"/>
              </a:spcBef>
              <a:spcAft>
                <a:spcPts val="0"/>
              </a:spcAft>
              <a:buSzPts val="1100"/>
              <a:buChar char="-"/>
            </a:pPr>
            <a:r>
              <a:rPr lang="en-US"/>
              <a:t>règle importante : prendre une carte après l’autre et lire la carte à haute voix pour que tout le groupe l’entende</a:t>
            </a:r>
            <a:endParaRPr/>
          </a:p>
        </p:txBody>
      </p:sp>
      <p:sp>
        <p:nvSpPr>
          <p:cNvPr id="116" name="Google Shape;116;g1178f74f5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2804e8f26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1er temps de catégorisation</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distribuer le lot des 14 cartes noires</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règle : lire à haute voix le titre et les classer sous l’une des 3 catégories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Mentionner le rôle des flèches : Les </a:t>
            </a:r>
            <a:r>
              <a:rPr lang="en-US" i="1" u="sng">
                <a:solidFill>
                  <a:schemeClr val="dk1"/>
                </a:solidFill>
              </a:rPr>
              <a:t>usages du numérique</a:t>
            </a:r>
            <a:r>
              <a:rPr lang="en-US">
                <a:solidFill>
                  <a:schemeClr val="dk1"/>
                </a:solidFill>
              </a:rPr>
              <a:t> </a:t>
            </a:r>
            <a:r>
              <a:rPr lang="en-US" b="1">
                <a:solidFill>
                  <a:schemeClr val="dk1"/>
                </a:solidFill>
              </a:rPr>
              <a:t>impliquent</a:t>
            </a:r>
            <a:r>
              <a:rPr lang="en-US">
                <a:solidFill>
                  <a:schemeClr val="dk1"/>
                </a:solidFill>
              </a:rPr>
              <a:t> des </a:t>
            </a:r>
            <a:r>
              <a:rPr lang="en-US" i="1" u="sng">
                <a:solidFill>
                  <a:schemeClr val="dk1"/>
                </a:solidFill>
              </a:rPr>
              <a:t>infrastructures et équipements</a:t>
            </a:r>
            <a:r>
              <a:rPr lang="en-US">
                <a:solidFill>
                  <a:schemeClr val="dk1"/>
                </a:solidFill>
              </a:rPr>
              <a:t> (donc un support matériel). Et chaque matériel </a:t>
            </a:r>
            <a:r>
              <a:rPr lang="en-US" b="1">
                <a:solidFill>
                  <a:schemeClr val="dk1"/>
                </a:solidFill>
              </a:rPr>
              <a:t>implique</a:t>
            </a:r>
            <a:r>
              <a:rPr lang="en-US">
                <a:solidFill>
                  <a:schemeClr val="dk1"/>
                </a:solidFill>
              </a:rPr>
              <a:t> un </a:t>
            </a:r>
            <a:r>
              <a:rPr lang="en-US" i="1" u="sng">
                <a:solidFill>
                  <a:schemeClr val="dk1"/>
                </a:solidFill>
              </a:rPr>
              <a:t>cycle de vie</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Introduire si besoin le concept de cycle de vie d’un produit à l’aide de la carte en question</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Dire que des explications détaillées au dos de la carte si nécessaire</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Dire 5 minutes pour le faire </a:t>
            </a:r>
            <a:endParaRPr/>
          </a:p>
        </p:txBody>
      </p:sp>
      <p:sp>
        <p:nvSpPr>
          <p:cNvPr id="127" name="Google Shape;127;g12804e8f26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2804e8f2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1200"/>
              </a:spcBef>
              <a:spcAft>
                <a:spcPts val="0"/>
              </a:spcAft>
              <a:buClr>
                <a:schemeClr val="dk1"/>
              </a:buClr>
              <a:buSzPts val="1100"/>
              <a:buFont typeface="Arial"/>
              <a:buNone/>
            </a:pPr>
            <a:r>
              <a:rPr lang="en-US">
                <a:solidFill>
                  <a:srgbClr val="222222"/>
                </a:solidFill>
                <a:latin typeface="Helvetica Neue Light"/>
                <a:ea typeface="Helvetica Neue Light"/>
                <a:cs typeface="Helvetica Neue Light"/>
                <a:sym typeface="Helvetica Neue Light"/>
              </a:rPr>
              <a:t>Le cycle de vie englobe toutes les étapes par lesquelles passe un produit, de sa conception à sa fin de vie. On peut synthétiser ces étapes en trois grandes phases :</a:t>
            </a:r>
            <a:endParaRPr>
              <a:solidFill>
                <a:srgbClr val="222222"/>
              </a:solidFill>
              <a:latin typeface="Helvetica Neue Light"/>
              <a:ea typeface="Helvetica Neue Light"/>
              <a:cs typeface="Helvetica Neue Light"/>
              <a:sym typeface="Helvetica Neue Light"/>
            </a:endParaRPr>
          </a:p>
          <a:p>
            <a:pPr marL="457200" lvl="0" indent="-298450" algn="just" rtl="0">
              <a:spcBef>
                <a:spcPts val="1200"/>
              </a:spcBef>
              <a:spcAft>
                <a:spcPts val="0"/>
              </a:spcAft>
              <a:buClr>
                <a:srgbClr val="222222"/>
              </a:buClr>
              <a:buSzPts val="1100"/>
              <a:buFont typeface="Helvetica Neue Light"/>
              <a:buChar char="-"/>
            </a:pPr>
            <a:r>
              <a:rPr lang="en-US">
                <a:solidFill>
                  <a:srgbClr val="222222"/>
                </a:solidFill>
                <a:latin typeface="Helvetica Neue Light"/>
                <a:ea typeface="Helvetica Neue Light"/>
                <a:cs typeface="Helvetica Neue Light"/>
                <a:sym typeface="Helvetica Neue Light"/>
              </a:rPr>
              <a:t>la fabrication </a:t>
            </a:r>
            <a:endParaRPr>
              <a:solidFill>
                <a:srgbClr val="222222"/>
              </a:solidFill>
              <a:latin typeface="Helvetica Neue Light"/>
              <a:ea typeface="Helvetica Neue Light"/>
              <a:cs typeface="Helvetica Neue Light"/>
              <a:sym typeface="Helvetica Neue Light"/>
            </a:endParaRPr>
          </a:p>
          <a:p>
            <a:pPr marL="457200" lvl="0" indent="-298450" algn="just" rtl="0">
              <a:spcBef>
                <a:spcPts val="0"/>
              </a:spcBef>
              <a:spcAft>
                <a:spcPts val="0"/>
              </a:spcAft>
              <a:buClr>
                <a:srgbClr val="222222"/>
              </a:buClr>
              <a:buSzPts val="1100"/>
              <a:buFont typeface="Helvetica Neue Light"/>
              <a:buChar char="-"/>
            </a:pPr>
            <a:r>
              <a:rPr lang="en-US">
                <a:solidFill>
                  <a:srgbClr val="222222"/>
                </a:solidFill>
                <a:latin typeface="Helvetica Neue Light"/>
                <a:ea typeface="Helvetica Neue Light"/>
                <a:cs typeface="Helvetica Neue Light"/>
                <a:sym typeface="Helvetica Neue Light"/>
              </a:rPr>
              <a:t>l’utilisation </a:t>
            </a:r>
            <a:endParaRPr>
              <a:solidFill>
                <a:srgbClr val="222222"/>
              </a:solidFill>
              <a:latin typeface="Helvetica Neue Light"/>
              <a:ea typeface="Helvetica Neue Light"/>
              <a:cs typeface="Helvetica Neue Light"/>
              <a:sym typeface="Helvetica Neue Light"/>
            </a:endParaRPr>
          </a:p>
          <a:p>
            <a:pPr marL="457200" lvl="0" indent="-298450" algn="just" rtl="0">
              <a:spcBef>
                <a:spcPts val="0"/>
              </a:spcBef>
              <a:spcAft>
                <a:spcPts val="0"/>
              </a:spcAft>
              <a:buClr>
                <a:srgbClr val="222222"/>
              </a:buClr>
              <a:buSzPts val="1100"/>
              <a:buFont typeface="Helvetica Neue Light"/>
              <a:buChar char="-"/>
            </a:pPr>
            <a:r>
              <a:rPr lang="en-US">
                <a:solidFill>
                  <a:srgbClr val="222222"/>
                </a:solidFill>
                <a:latin typeface="Helvetica Neue Light"/>
                <a:ea typeface="Helvetica Neue Light"/>
                <a:cs typeface="Helvetica Neue Light"/>
                <a:sym typeface="Helvetica Neue Light"/>
              </a:rPr>
              <a:t>la fin de vie (élimination ou valorisation)</a:t>
            </a:r>
            <a:endParaRPr>
              <a:solidFill>
                <a:srgbClr val="222222"/>
              </a:solidFill>
              <a:latin typeface="Helvetica Neue Light"/>
              <a:ea typeface="Helvetica Neue Light"/>
              <a:cs typeface="Helvetica Neue Light"/>
              <a:sym typeface="Helvetica Neue Light"/>
            </a:endParaRPr>
          </a:p>
          <a:p>
            <a:pPr marL="0" lvl="0" indent="0" algn="just" rtl="0">
              <a:lnSpc>
                <a:spcPct val="115000"/>
              </a:lnSpc>
              <a:spcBef>
                <a:spcPts val="1200"/>
              </a:spcBef>
              <a:spcAft>
                <a:spcPts val="0"/>
              </a:spcAft>
              <a:buClr>
                <a:schemeClr val="dk1"/>
              </a:buClr>
              <a:buSzPts val="1100"/>
              <a:buFont typeface="Arial"/>
              <a:buNone/>
            </a:pPr>
            <a:r>
              <a:rPr lang="en-US">
                <a:solidFill>
                  <a:srgbClr val="202124"/>
                </a:solidFill>
                <a:highlight>
                  <a:srgbClr val="FFFFFF"/>
                </a:highlight>
                <a:latin typeface="Helvetica Neue Light"/>
                <a:ea typeface="Helvetica Neue Light"/>
                <a:cs typeface="Helvetica Neue Light"/>
                <a:sym typeface="Helvetica Neue Light"/>
              </a:rPr>
              <a:t>Chaque phase nécessite des étapes particulières (extraction matière, transformation, assemblage, collecte des déchets etc.) et de </a:t>
            </a:r>
            <a:r>
              <a:rPr lang="en-US">
                <a:solidFill>
                  <a:schemeClr val="dk1"/>
                </a:solidFill>
                <a:latin typeface="Helvetica Neue Light"/>
                <a:ea typeface="Helvetica Neue Light"/>
                <a:cs typeface="Helvetica Neue Light"/>
                <a:sym typeface="Helvetica Neue Light"/>
              </a:rPr>
              <a:t>nombreux transports sont nécessaires</a:t>
            </a:r>
            <a:r>
              <a:rPr lang="en-US">
                <a:solidFill>
                  <a:srgbClr val="202124"/>
                </a:solidFill>
                <a:highlight>
                  <a:srgbClr val="FFFFFF"/>
                </a:highlight>
                <a:latin typeface="Helvetica Neue Light"/>
                <a:ea typeface="Helvetica Neue Light"/>
                <a:cs typeface="Helvetica Neue Light"/>
                <a:sym typeface="Helvetica Neue Light"/>
              </a:rPr>
              <a:t> </a:t>
            </a:r>
            <a:r>
              <a:rPr lang="en-US">
                <a:solidFill>
                  <a:srgbClr val="202124"/>
                </a:solidFill>
                <a:latin typeface="Helvetica Neue Light"/>
                <a:ea typeface="Helvetica Neue Light"/>
                <a:cs typeface="Helvetica Neue Light"/>
                <a:sym typeface="Helvetica Neue Light"/>
              </a:rPr>
              <a:t>entre</a:t>
            </a:r>
            <a:r>
              <a:rPr lang="en-US">
                <a:solidFill>
                  <a:schemeClr val="dk1"/>
                </a:solidFill>
                <a:latin typeface="Helvetica Neue Light"/>
                <a:ea typeface="Helvetica Neue Light"/>
                <a:cs typeface="Helvetica Neue Light"/>
                <a:sym typeface="Helvetica Neue Light"/>
              </a:rPr>
              <a:t> chaque étape du cycle de vie d’un produit.</a:t>
            </a:r>
            <a:endParaRPr>
              <a:solidFill>
                <a:schemeClr val="dk1"/>
              </a:solidFill>
              <a:latin typeface="Helvetica Neue Light"/>
              <a:ea typeface="Helvetica Neue Light"/>
              <a:cs typeface="Helvetica Neue Light"/>
              <a:sym typeface="Helvetica Neue Light"/>
            </a:endParaRPr>
          </a:p>
          <a:p>
            <a:pPr marL="0" lvl="0" indent="0" algn="just" rtl="0">
              <a:spcBef>
                <a:spcPts val="1200"/>
              </a:spcBef>
              <a:spcAft>
                <a:spcPts val="0"/>
              </a:spcAft>
              <a:buClr>
                <a:schemeClr val="dk1"/>
              </a:buClr>
              <a:buSzPts val="1100"/>
              <a:buFont typeface="Arial"/>
              <a:buNone/>
            </a:pPr>
            <a:r>
              <a:rPr lang="en-US">
                <a:solidFill>
                  <a:srgbClr val="222222"/>
                </a:solidFill>
                <a:latin typeface="Helvetica Neue Light"/>
                <a:ea typeface="Helvetica Neue Light"/>
                <a:cs typeface="Helvetica Neue Light"/>
                <a:sym typeface="Helvetica Neue Light"/>
              </a:rPr>
              <a:t>Ce concept est valable pour tout type de produit (numérique ou non numérique). </a:t>
            </a:r>
            <a:r>
              <a:rPr lang="en-US">
                <a:solidFill>
                  <a:schemeClr val="dk1"/>
                </a:solidFill>
                <a:latin typeface="Helvetica Neue Light"/>
                <a:ea typeface="Helvetica Neue Light"/>
                <a:cs typeface="Helvetica Neue Light"/>
                <a:sym typeface="Helvetica Neue Light"/>
              </a:rPr>
              <a:t>Tout produit est source d'impacts lors de sa fabrication, mais aussi lors de son utilisation, de son élimination. Ainsi, l’étude de l’impact environnemental d'un produit est conditionnée à la réalisation d’une analyse du cycle de vie (ACV) global qui prend en compte </a:t>
            </a:r>
            <a:r>
              <a:rPr lang="en-US" u="sng">
                <a:solidFill>
                  <a:schemeClr val="dk1"/>
                </a:solidFill>
                <a:latin typeface="Helvetica Neue Light"/>
                <a:ea typeface="Helvetica Neue Light"/>
                <a:cs typeface="Helvetica Neue Light"/>
                <a:sym typeface="Helvetica Neue Light"/>
              </a:rPr>
              <a:t>toutes</a:t>
            </a:r>
            <a:r>
              <a:rPr lang="en-US">
                <a:solidFill>
                  <a:schemeClr val="dk1"/>
                </a:solidFill>
                <a:latin typeface="Helvetica Neue Light"/>
                <a:ea typeface="Helvetica Neue Light"/>
                <a:cs typeface="Helvetica Neue Light"/>
                <a:sym typeface="Helvetica Neue Light"/>
              </a:rPr>
              <a:t> les étapes. Cela signifie qu'il faut considérer l'ensemble du cycle de vie d'un produit et non pas uniquement une étape particulière du cycle de vie. On dit aussi qu'il faut avoir une </a:t>
            </a:r>
            <a:r>
              <a:rPr lang="en-US" b="1">
                <a:solidFill>
                  <a:schemeClr val="dk1"/>
                </a:solidFill>
                <a:latin typeface="Helvetica Neue"/>
                <a:ea typeface="Helvetica Neue"/>
                <a:cs typeface="Helvetica Neue"/>
                <a:sym typeface="Helvetica Neue"/>
              </a:rPr>
              <a:t>pensée cycle de vie</a:t>
            </a:r>
            <a:r>
              <a:rPr lang="en-US">
                <a:solidFill>
                  <a:schemeClr val="dk1"/>
                </a:solidFill>
                <a:latin typeface="Helvetica Neue Light"/>
                <a:ea typeface="Helvetica Neue Light"/>
                <a:cs typeface="Helvetica Neue Light"/>
                <a:sym typeface="Helvetica Neue Light"/>
              </a:rPr>
              <a:t>.</a:t>
            </a:r>
            <a:endParaRPr>
              <a:solidFill>
                <a:schemeClr val="dk1"/>
              </a:solidFill>
              <a:latin typeface="Helvetica Neue Light"/>
              <a:ea typeface="Helvetica Neue Light"/>
              <a:cs typeface="Helvetica Neue Light"/>
              <a:sym typeface="Helvetica Neue Light"/>
            </a:endParaRPr>
          </a:p>
          <a:p>
            <a:pPr marL="0" lvl="0" indent="0" algn="just" rtl="0">
              <a:spcBef>
                <a:spcPts val="1200"/>
              </a:spcBef>
              <a:spcAft>
                <a:spcPts val="0"/>
              </a:spcAft>
              <a:buNone/>
            </a:pPr>
            <a:r>
              <a:rPr lang="en-US" b="1">
                <a:solidFill>
                  <a:srgbClr val="222222"/>
                </a:solidFill>
                <a:latin typeface="Helvetica Neue"/>
                <a:ea typeface="Helvetica Neue"/>
                <a:cs typeface="Helvetica Neue"/>
                <a:sym typeface="Helvetica Neue"/>
              </a:rPr>
              <a:t>Pensée cycle de vie</a:t>
            </a:r>
            <a:r>
              <a:rPr lang="en-US">
                <a:solidFill>
                  <a:srgbClr val="222222"/>
                </a:solidFill>
                <a:latin typeface="Helvetica Neue Light"/>
                <a:ea typeface="Helvetica Neue Light"/>
                <a:cs typeface="Helvetica Neue Light"/>
                <a:sym typeface="Helvetica Neue Light"/>
              </a:rPr>
              <a:t> permet donc d’avoir une idée plus précise des impacts d’un produit et d’où ils sont les plus importants pour agir en conséquence.</a:t>
            </a:r>
            <a:endParaRPr>
              <a:solidFill>
                <a:srgbClr val="222222"/>
              </a:solidFill>
              <a:latin typeface="Helvetica Neue Light"/>
              <a:ea typeface="Helvetica Neue Light"/>
              <a:cs typeface="Helvetica Neue Light"/>
              <a:sym typeface="Helvetica Neue Light"/>
            </a:endParaRPr>
          </a:p>
          <a:p>
            <a:pPr marL="0" lvl="0" indent="0" algn="just" rtl="0">
              <a:spcBef>
                <a:spcPts val="1200"/>
              </a:spcBef>
              <a:spcAft>
                <a:spcPts val="200"/>
              </a:spcAft>
              <a:buClr>
                <a:schemeClr val="dk1"/>
              </a:buClr>
              <a:buSzPts val="1100"/>
              <a:buFont typeface="Arial"/>
              <a:buNone/>
            </a:pPr>
            <a:r>
              <a:rPr lang="en-US">
                <a:solidFill>
                  <a:srgbClr val="222222"/>
                </a:solidFill>
                <a:latin typeface="Helvetica Neue Light"/>
                <a:ea typeface="Helvetica Neue Light"/>
                <a:cs typeface="Helvetica Neue Light"/>
                <a:sym typeface="Helvetica Neue Light"/>
              </a:rPr>
              <a:t>Vidéo de l’Ademe sur le cycle de vie d’un produit : </a:t>
            </a:r>
            <a:r>
              <a:rPr lang="en-US" u="sng">
                <a:solidFill>
                  <a:srgbClr val="222222"/>
                </a:solidFill>
                <a:latin typeface="Helvetica Neue Light"/>
                <a:ea typeface="Helvetica Neue Light"/>
                <a:cs typeface="Helvetica Neue Light"/>
                <a:sym typeface="Helvetica Neue Light"/>
                <a:hlinkClick r:id="rId3">
                  <a:extLst>
                    <a:ext uri="{A12FA001-AC4F-418D-AE19-62706E023703}">
                      <ahyp:hlinkClr xmlns:ahyp="http://schemas.microsoft.com/office/drawing/2018/hyperlinkcolor" val="tx"/>
                    </a:ext>
                  </a:extLst>
                </a:hlinkClick>
              </a:rPr>
              <a:t>https://www.youtube.com/watch?v=SJq7i_3UODM</a:t>
            </a:r>
            <a:r>
              <a:rPr lang="en-US">
                <a:solidFill>
                  <a:srgbClr val="222222"/>
                </a:solidFill>
                <a:latin typeface="Helvetica Neue Light"/>
                <a:ea typeface="Helvetica Neue Light"/>
                <a:cs typeface="Helvetica Neue Light"/>
                <a:sym typeface="Helvetica Neue Light"/>
              </a:rPr>
              <a:t> (3min)</a:t>
            </a:r>
            <a:endParaRPr>
              <a:solidFill>
                <a:srgbClr val="222222"/>
              </a:solidFill>
              <a:latin typeface="Helvetica Neue Light"/>
              <a:ea typeface="Helvetica Neue Light"/>
              <a:cs typeface="Helvetica Neue Light"/>
              <a:sym typeface="Helvetica Neue Light"/>
            </a:endParaRPr>
          </a:p>
        </p:txBody>
      </p:sp>
      <p:sp>
        <p:nvSpPr>
          <p:cNvPr id="138" name="Google Shape;138;g12804e8f26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34aa24c0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Proposition de placement du temps 1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Points clés à souligner :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457200" lvl="0" indent="-298450" algn="just" rtl="0">
              <a:lnSpc>
                <a:spcPct val="115000"/>
              </a:lnSpc>
              <a:spcBef>
                <a:spcPts val="0"/>
              </a:spcBef>
              <a:spcAft>
                <a:spcPts val="0"/>
              </a:spcAft>
              <a:buClr>
                <a:schemeClr val="dk1"/>
              </a:buClr>
              <a:buSzPts val="1100"/>
              <a:buChar char="●"/>
            </a:pPr>
            <a:r>
              <a:rPr lang="en-US">
                <a:solidFill>
                  <a:schemeClr val="dk1"/>
                </a:solidFill>
              </a:rPr>
              <a:t>Le </a:t>
            </a:r>
            <a:r>
              <a:rPr lang="en-US" b="1">
                <a:solidFill>
                  <a:schemeClr val="dk1"/>
                </a:solidFill>
              </a:rPr>
              <a:t>numérique est partout</a:t>
            </a:r>
            <a:r>
              <a:rPr lang="en-US">
                <a:solidFill>
                  <a:schemeClr val="dk1"/>
                </a:solidFill>
              </a:rPr>
              <a:t> et tous ces usages ont un coût environnemental bien souvent caché.</a:t>
            </a:r>
            <a:endParaRPr>
              <a:solidFill>
                <a:schemeClr val="dk1"/>
              </a:solidFill>
            </a:endParaRPr>
          </a:p>
          <a:p>
            <a:pPr marL="457200" lvl="0" indent="-298450" algn="just" rtl="0">
              <a:lnSpc>
                <a:spcPct val="115000"/>
              </a:lnSpc>
              <a:spcBef>
                <a:spcPts val="0"/>
              </a:spcBef>
              <a:spcAft>
                <a:spcPts val="0"/>
              </a:spcAft>
              <a:buClr>
                <a:schemeClr val="dk1"/>
              </a:buClr>
              <a:buSzPts val="1100"/>
              <a:buChar char="●"/>
            </a:pPr>
            <a:r>
              <a:rPr lang="en-US">
                <a:solidFill>
                  <a:schemeClr val="dk1"/>
                </a:solidFill>
              </a:rPr>
              <a:t>Le </a:t>
            </a:r>
            <a:r>
              <a:rPr lang="en-US" b="1">
                <a:solidFill>
                  <a:schemeClr val="dk1"/>
                </a:solidFill>
              </a:rPr>
              <a:t>numérique n’est pas dématérialisé </a:t>
            </a:r>
            <a:r>
              <a:rPr lang="en-US">
                <a:solidFill>
                  <a:schemeClr val="dk1"/>
                </a:solidFill>
              </a:rPr>
              <a:t>: 34 milliards d’équipements utilisateurs, 4500 centres de données et centaines de millions de serveurs, 1,2 millions de km de câbles internet sous-marins…</a:t>
            </a:r>
            <a:endParaRPr>
              <a:solidFill>
                <a:schemeClr val="dk1"/>
              </a:solidFill>
            </a:endParaRPr>
          </a:p>
          <a:p>
            <a:pPr marL="457200" lvl="0" indent="-298450" algn="just" rtl="0">
              <a:lnSpc>
                <a:spcPct val="115000"/>
              </a:lnSpc>
              <a:spcBef>
                <a:spcPts val="0"/>
              </a:spcBef>
              <a:spcAft>
                <a:spcPts val="0"/>
              </a:spcAft>
              <a:buClr>
                <a:schemeClr val="dk1"/>
              </a:buClr>
              <a:buSzPts val="1100"/>
              <a:buChar char="●"/>
            </a:pPr>
            <a:r>
              <a:rPr lang="en-US">
                <a:solidFill>
                  <a:srgbClr val="202124"/>
                </a:solidFill>
                <a:highlight>
                  <a:schemeClr val="lt1"/>
                </a:highlight>
              </a:rPr>
              <a:t>Le </a:t>
            </a:r>
            <a:r>
              <a:rPr lang="en-US" b="1">
                <a:solidFill>
                  <a:schemeClr val="dk1"/>
                </a:solidFill>
              </a:rPr>
              <a:t>cycle de vie</a:t>
            </a:r>
            <a:r>
              <a:rPr lang="en-US" b="1">
                <a:solidFill>
                  <a:schemeClr val="dk1"/>
                </a:solidFill>
                <a:highlight>
                  <a:schemeClr val="lt1"/>
                </a:highlight>
              </a:rPr>
              <a:t> d’un produit</a:t>
            </a:r>
            <a:r>
              <a:rPr lang="en-US">
                <a:solidFill>
                  <a:schemeClr val="dk1"/>
                </a:solidFill>
                <a:highlight>
                  <a:schemeClr val="lt1"/>
                </a:highlight>
              </a:rPr>
              <a:t> sont toutes les étapes par lesquelles passe un produit de sa conception à sa fin de vie.</a:t>
            </a:r>
            <a:endParaRPr>
              <a:solidFill>
                <a:schemeClr val="dk1"/>
              </a:solidFill>
              <a:highlight>
                <a:schemeClr val="lt1"/>
              </a:highlight>
            </a:endParaRPr>
          </a:p>
          <a:p>
            <a:pPr marL="457200" lvl="0" indent="-298450" algn="just" rtl="0">
              <a:lnSpc>
                <a:spcPct val="115000"/>
              </a:lnSpc>
              <a:spcBef>
                <a:spcPts val="0"/>
              </a:spcBef>
              <a:spcAft>
                <a:spcPts val="0"/>
              </a:spcAft>
              <a:buClr>
                <a:schemeClr val="dk1"/>
              </a:buClr>
              <a:buSzPts val="1100"/>
              <a:buChar char="●"/>
            </a:pPr>
            <a:r>
              <a:rPr lang="en-US">
                <a:solidFill>
                  <a:schemeClr val="dk1"/>
                </a:solidFill>
              </a:rPr>
              <a:t>C'est </a:t>
            </a:r>
            <a:r>
              <a:rPr lang="en-US" b="1">
                <a:solidFill>
                  <a:schemeClr val="dk1"/>
                </a:solidFill>
              </a:rPr>
              <a:t>l’étape de fabrication de nos équipements utilisateurs</a:t>
            </a:r>
            <a:r>
              <a:rPr lang="en-US">
                <a:solidFill>
                  <a:schemeClr val="dk1"/>
                </a:solidFill>
              </a:rPr>
              <a:t> qui concentre </a:t>
            </a:r>
            <a:r>
              <a:rPr lang="en-US">
                <a:solidFill>
                  <a:srgbClr val="202124"/>
                </a:solidFill>
              </a:rPr>
              <a:t>le plus d’impacts</a:t>
            </a:r>
            <a:r>
              <a:rPr lang="en-US" b="1">
                <a:solidFill>
                  <a:srgbClr val="202124"/>
                </a:solidFill>
              </a:rPr>
              <a:t>. </a:t>
            </a:r>
            <a:r>
              <a:rPr lang="en-US">
                <a:solidFill>
                  <a:schemeClr val="dk1"/>
                </a:solidFill>
              </a:rPr>
              <a:t>Deux raisons principales : La </a:t>
            </a:r>
            <a:r>
              <a:rPr lang="en-US" b="1">
                <a:solidFill>
                  <a:schemeClr val="dk1"/>
                </a:solidFill>
              </a:rPr>
              <a:t>quantité</a:t>
            </a:r>
            <a:r>
              <a:rPr lang="en-US">
                <a:solidFill>
                  <a:schemeClr val="dk1"/>
                </a:solidFill>
              </a:rPr>
              <a:t> et la </a:t>
            </a:r>
            <a:r>
              <a:rPr lang="en-US" b="1">
                <a:solidFill>
                  <a:schemeClr val="dk1"/>
                </a:solidFill>
              </a:rPr>
              <a:t>durée de vie.</a:t>
            </a:r>
            <a:endParaRPr>
              <a:solidFill>
                <a:schemeClr val="dk1"/>
              </a:solidFill>
            </a:endParaRPr>
          </a:p>
          <a:p>
            <a:pPr marL="457200" lvl="0" indent="-298450" algn="just" rtl="0">
              <a:lnSpc>
                <a:spcPct val="115000"/>
              </a:lnSpc>
              <a:spcBef>
                <a:spcPts val="0"/>
              </a:spcBef>
              <a:spcAft>
                <a:spcPts val="0"/>
              </a:spcAft>
              <a:buClr>
                <a:schemeClr val="dk1"/>
              </a:buClr>
              <a:buSzPts val="1100"/>
              <a:buChar char="●"/>
            </a:pPr>
            <a:r>
              <a:rPr lang="en-US">
                <a:solidFill>
                  <a:schemeClr val="dk1"/>
                </a:solidFill>
              </a:rPr>
              <a:t>Au niveau de l’étape d’utilisation, ce sont </a:t>
            </a:r>
            <a:r>
              <a:rPr lang="en-US" b="1">
                <a:solidFill>
                  <a:schemeClr val="dk1"/>
                </a:solidFill>
              </a:rPr>
              <a:t>les équipements utilisateurs qui consomment le plus d’électricité</a:t>
            </a:r>
            <a:r>
              <a:rPr lang="en-US">
                <a:solidFill>
                  <a:schemeClr val="dk1"/>
                </a:solidFill>
              </a:rPr>
              <a:t> (surmédiatisation de la consommation des centres de données).</a:t>
            </a:r>
            <a:endParaRPr/>
          </a:p>
        </p:txBody>
      </p:sp>
      <p:sp>
        <p:nvSpPr>
          <p:cNvPr id="146" name="Google Shape;146;g134aa24c0d6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37c6c7ffde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Préparation Temps 2-3-4 </a:t>
            </a:r>
            <a:endParaRPr/>
          </a:p>
          <a:p>
            <a:pPr marL="457200" lvl="0" indent="-298450" algn="l" rtl="0">
              <a:lnSpc>
                <a:spcPct val="100000"/>
              </a:lnSpc>
              <a:spcBef>
                <a:spcPts val="0"/>
              </a:spcBef>
              <a:spcAft>
                <a:spcPts val="0"/>
              </a:spcAft>
              <a:buSzPts val="1100"/>
              <a:buChar char="-"/>
            </a:pPr>
            <a:r>
              <a:rPr lang="en-US"/>
              <a:t>dire de déplacer les cartes sur le côté et de garder en main simplement les 3 cartes étapes de cycle de vie (à savoir fabrication, utilisation et fin de vie) </a:t>
            </a:r>
            <a:endParaRPr/>
          </a:p>
          <a:p>
            <a:pPr marL="457200" lvl="0" indent="-298450" algn="l" rtl="0">
              <a:lnSpc>
                <a:spcPct val="100000"/>
              </a:lnSpc>
              <a:spcBef>
                <a:spcPts val="0"/>
              </a:spcBef>
              <a:spcAft>
                <a:spcPts val="0"/>
              </a:spcAft>
              <a:buSzPts val="1100"/>
              <a:buChar char="-"/>
            </a:pPr>
            <a:r>
              <a:rPr lang="en-US"/>
              <a:t>dire de placer le flipchart vierge sur la table et de positionner les 3 cartes sur la gauche du flipchart en laissant de la place pour les 3 lots de cartes suivantes. Préciser que </a:t>
            </a:r>
            <a:r>
              <a:rPr lang="en-US">
                <a:solidFill>
                  <a:schemeClr val="dk1"/>
                </a:solidFill>
              </a:rPr>
              <a:t>beaucoup de cartes à venir donc garder de l’espace.</a:t>
            </a:r>
            <a:endParaRPr/>
          </a:p>
          <a:p>
            <a:pPr marL="457200" lvl="0" indent="-298450" algn="l" rtl="0">
              <a:lnSpc>
                <a:spcPct val="100000"/>
              </a:lnSpc>
              <a:spcBef>
                <a:spcPts val="0"/>
              </a:spcBef>
              <a:spcAft>
                <a:spcPts val="0"/>
              </a:spcAft>
              <a:buSzPts val="1100"/>
              <a:buChar char="-"/>
            </a:pPr>
            <a:r>
              <a:rPr lang="en-US"/>
              <a:t>distribuer un stylo par groupe </a:t>
            </a:r>
            <a:endParaRPr/>
          </a:p>
        </p:txBody>
      </p:sp>
      <p:sp>
        <p:nvSpPr>
          <p:cNvPr id="154" name="Google Shape;154;g137c6c7ffd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2804e8f26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2ème temps de placement</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distribuer le lot des 8 cartes vertes</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règle : lire à haute voix le titre </a:t>
            </a:r>
            <a:r>
              <a:rPr lang="en-US" b="1">
                <a:solidFill>
                  <a:schemeClr val="dk1"/>
                </a:solidFill>
              </a:rPr>
              <a:t>et</a:t>
            </a:r>
            <a:r>
              <a:rPr lang="en-US">
                <a:solidFill>
                  <a:schemeClr val="dk1"/>
                </a:solidFill>
              </a:rPr>
              <a:t> les explications au dos de la carte et les placer sur le flipchart vierge à la suite des étapes de cycle de vie (fabrication - utilisation- fin de vie)</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une fois mis d’accord tracer les liens avec un stylo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Préciser si besoin de répondre à la question Qu’est-ce qu’implique chacune des phases du cycle de vie d’un équipement numérique (</a:t>
            </a:r>
            <a:r>
              <a:rPr lang="en-US" i="1">
                <a:solidFill>
                  <a:schemeClr val="dk1"/>
                </a:solidFill>
              </a:rPr>
              <a:t>Fabrication, Utilisation </a:t>
            </a:r>
            <a:r>
              <a:rPr lang="en-US">
                <a:solidFill>
                  <a:schemeClr val="dk1"/>
                </a:solidFill>
              </a:rPr>
              <a:t>et</a:t>
            </a:r>
            <a:r>
              <a:rPr lang="en-US" i="1">
                <a:solidFill>
                  <a:schemeClr val="dk1"/>
                </a:solidFill>
              </a:rPr>
              <a:t> Fin de vie</a:t>
            </a:r>
            <a:r>
              <a:rPr lang="en-US">
                <a:solidFill>
                  <a:schemeClr val="dk1"/>
                </a:solidFill>
              </a:rPr>
              <a:t>) ?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Dire que possibilité de tracer plusieurs liens avec les mêmes cartes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Dire 10 minutes pour le faire </a:t>
            </a:r>
            <a:endParaRPr>
              <a:solidFill>
                <a:schemeClr val="dk1"/>
              </a:solidFill>
            </a:endParaRPr>
          </a:p>
        </p:txBody>
      </p:sp>
      <p:sp>
        <p:nvSpPr>
          <p:cNvPr id="164" name="Google Shape;164;g12804e8f26b_0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2804e8f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Proposition de placement temp 2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Spécifier que c’est ok si pas la même forme, différente manière de positionner les cartes possibles.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Derrière fabrication il y a : extraction, production composant, assemblage, mais aussi consommation électricité et transport </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Derrière utilisation il y a : consommation électricité et transport</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Derrière fin de vie il y a : recyclage, incinération, exportation déchet, consommation électricité et transport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Demander s' il y a des différences dans leur groupe par rapport à notre proposition.</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Demander s’il y a des questions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Points clés à souligner </a:t>
            </a:r>
            <a:endParaRPr>
              <a:solidFill>
                <a:schemeClr val="dk1"/>
              </a:solidFill>
            </a:endParaRPr>
          </a:p>
          <a:p>
            <a:pPr marL="457200" lvl="0" indent="-298450" algn="just" rtl="0">
              <a:lnSpc>
                <a:spcPct val="115000"/>
              </a:lnSpc>
              <a:spcBef>
                <a:spcPts val="0"/>
              </a:spcBef>
              <a:spcAft>
                <a:spcPts val="0"/>
              </a:spcAft>
              <a:buClr>
                <a:schemeClr val="dk1"/>
              </a:buClr>
              <a:buSzPts val="1100"/>
              <a:buChar char="●"/>
            </a:pPr>
            <a:r>
              <a:rPr lang="en-US">
                <a:solidFill>
                  <a:srgbClr val="202124"/>
                </a:solidFill>
              </a:rPr>
              <a:t>L’étape de fabrication : l’extr</a:t>
            </a:r>
            <a:r>
              <a:rPr lang="en-US">
                <a:solidFill>
                  <a:schemeClr val="dk1"/>
                </a:solidFill>
              </a:rPr>
              <a:t>action et la transformation des matières premières nécessite</a:t>
            </a:r>
            <a:r>
              <a:rPr lang="en-US">
                <a:solidFill>
                  <a:srgbClr val="202124"/>
                </a:solidFill>
              </a:rPr>
              <a:t> des </a:t>
            </a:r>
            <a:r>
              <a:rPr lang="en-US" b="1">
                <a:solidFill>
                  <a:srgbClr val="202124"/>
                </a:solidFill>
              </a:rPr>
              <a:t>procédés industriels lourds, </a:t>
            </a:r>
            <a:r>
              <a:rPr lang="en-US" b="1">
                <a:solidFill>
                  <a:srgbClr val="202124"/>
                </a:solidFill>
                <a:highlight>
                  <a:schemeClr val="lt1"/>
                </a:highlight>
              </a:rPr>
              <a:t>qui consomment de grandes quantités de combustibles fossiles, d'eau et de produits chimiques. </a:t>
            </a:r>
            <a:r>
              <a:rPr lang="en-US">
                <a:solidFill>
                  <a:schemeClr val="dk1"/>
                </a:solidFill>
              </a:rPr>
              <a:t>Ces étapes sont donc très impactantes pour l’environnement.</a:t>
            </a:r>
            <a:endParaRPr b="1">
              <a:solidFill>
                <a:schemeClr val="dk1"/>
              </a:solidFill>
            </a:endParaRPr>
          </a:p>
          <a:p>
            <a:pPr marL="457200" lvl="0" indent="-298450" algn="just" rtl="0">
              <a:lnSpc>
                <a:spcPct val="115000"/>
              </a:lnSpc>
              <a:spcBef>
                <a:spcPts val="0"/>
              </a:spcBef>
              <a:spcAft>
                <a:spcPts val="0"/>
              </a:spcAft>
              <a:buClr>
                <a:schemeClr val="dk1"/>
              </a:buClr>
              <a:buSzPts val="1100"/>
              <a:buChar char="●"/>
            </a:pPr>
            <a:r>
              <a:rPr lang="en-US">
                <a:solidFill>
                  <a:schemeClr val="dk1"/>
                </a:solidFill>
              </a:rPr>
              <a:t>L’étape fin de vie : </a:t>
            </a:r>
            <a:r>
              <a:rPr lang="en-US" b="1">
                <a:solidFill>
                  <a:schemeClr val="dk1"/>
                </a:solidFill>
              </a:rPr>
              <a:t>très peu de matière est recyclée</a:t>
            </a:r>
            <a:r>
              <a:rPr lang="en-US">
                <a:solidFill>
                  <a:schemeClr val="dk1"/>
                </a:solidFill>
              </a:rPr>
              <a:t>. Deux raisons : </a:t>
            </a:r>
            <a:r>
              <a:rPr lang="en-US" b="1">
                <a:solidFill>
                  <a:srgbClr val="202124"/>
                </a:solidFill>
              </a:rPr>
              <a:t>faible taux de collecte</a:t>
            </a:r>
            <a:r>
              <a:rPr lang="en-US">
                <a:solidFill>
                  <a:srgbClr val="202124"/>
                </a:solidFill>
              </a:rPr>
              <a:t> et </a:t>
            </a:r>
            <a:r>
              <a:rPr lang="en-US" b="1">
                <a:solidFill>
                  <a:srgbClr val="202124"/>
                </a:solidFill>
              </a:rPr>
              <a:t>faible taux de recyclage</a:t>
            </a:r>
            <a:r>
              <a:rPr lang="en-US">
                <a:solidFill>
                  <a:srgbClr val="202124"/>
                </a:solidFill>
              </a:rPr>
              <a:t>. On est donc encore très loin de la boucle infinie et vertueuse du recyclage complet.</a:t>
            </a:r>
            <a:endParaRPr>
              <a:solidFill>
                <a:srgbClr val="202124"/>
              </a:solidFill>
            </a:endParaRPr>
          </a:p>
          <a:p>
            <a:pPr marL="457200" lvl="0" indent="-298450" algn="just" rtl="0">
              <a:lnSpc>
                <a:spcPct val="115000"/>
              </a:lnSpc>
              <a:spcBef>
                <a:spcPts val="0"/>
              </a:spcBef>
              <a:spcAft>
                <a:spcPts val="0"/>
              </a:spcAft>
              <a:buClr>
                <a:schemeClr val="dk1"/>
              </a:buClr>
              <a:buSzPts val="1100"/>
              <a:buChar char="●"/>
            </a:pPr>
            <a:r>
              <a:rPr lang="en-US">
                <a:solidFill>
                  <a:srgbClr val="202124"/>
                </a:solidFill>
              </a:rPr>
              <a:t>L’étape utilisation : l’utilisation du numérique consomme à l’heure actuelle environ </a:t>
            </a:r>
            <a:r>
              <a:rPr lang="en-US" b="1">
                <a:solidFill>
                  <a:srgbClr val="202124"/>
                </a:solidFill>
              </a:rPr>
              <a:t>10% de l’électricité mondiale </a:t>
            </a:r>
            <a:r>
              <a:rPr lang="en-US">
                <a:solidFill>
                  <a:schemeClr val="dk1"/>
                </a:solidFill>
              </a:rPr>
              <a:t>et ce chiffre risque d'augmenter fortement dans les prochaines décennies à cause de l'accroissement du nombre d’utilisateurs, des équipements et des usages.</a:t>
            </a:r>
            <a:endParaRPr>
              <a:solidFill>
                <a:schemeClr val="dk1"/>
              </a:solidFill>
            </a:endParaRPr>
          </a:p>
          <a:p>
            <a:pPr marL="457200" lvl="0" indent="-298450" algn="just" rtl="0">
              <a:lnSpc>
                <a:spcPct val="115000"/>
              </a:lnSpc>
              <a:spcBef>
                <a:spcPts val="0"/>
              </a:spcBef>
              <a:spcAft>
                <a:spcPts val="0"/>
              </a:spcAft>
              <a:buClr>
                <a:schemeClr val="dk1"/>
              </a:buClr>
              <a:buSzPts val="1100"/>
              <a:buChar char="●"/>
            </a:pPr>
            <a:r>
              <a:rPr lang="en-US" b="1">
                <a:solidFill>
                  <a:schemeClr val="dk1"/>
                </a:solidFill>
              </a:rPr>
              <a:t>La majorité de l'électricité mondiale est issue des énergies fossiles… </a:t>
            </a:r>
            <a:r>
              <a:rPr lang="en-US">
                <a:solidFill>
                  <a:schemeClr val="dk1"/>
                </a:solidFill>
              </a:rPr>
              <a:t>Production et consommation d'électricité ne concernent pas uniquement la phase d'utilisation des équipements numériques mais également leur phase de fabrication et de fin de vie.</a:t>
            </a:r>
            <a:endParaRPr b="1">
              <a:solidFill>
                <a:schemeClr val="dk1"/>
              </a:solidFill>
            </a:endParaRPr>
          </a:p>
          <a:p>
            <a:pPr marL="457200" lvl="0" indent="-298450" algn="just" rtl="0">
              <a:lnSpc>
                <a:spcPct val="115000"/>
              </a:lnSpc>
              <a:spcBef>
                <a:spcPts val="0"/>
              </a:spcBef>
              <a:spcAft>
                <a:spcPts val="0"/>
              </a:spcAft>
              <a:buClr>
                <a:schemeClr val="dk1"/>
              </a:buClr>
              <a:buSzPts val="1100"/>
              <a:buChar char="●"/>
            </a:pPr>
            <a:r>
              <a:rPr lang="en-US">
                <a:solidFill>
                  <a:srgbClr val="202124"/>
                </a:solidFill>
              </a:rPr>
              <a:t>C’est le cas également des transports qui sont présents à chaque étape et </a:t>
            </a:r>
            <a:r>
              <a:rPr lang="en-US" b="1">
                <a:solidFill>
                  <a:srgbClr val="202124"/>
                </a:solidFill>
              </a:rPr>
              <a:t>impliquent le plus souvent la combustion d’énergies fossiles</a:t>
            </a:r>
            <a:r>
              <a:rPr lang="en-US">
                <a:solidFill>
                  <a:srgbClr val="202124"/>
                </a:solidFill>
              </a:rPr>
              <a:t>…</a:t>
            </a:r>
            <a:endParaRPr/>
          </a:p>
        </p:txBody>
      </p:sp>
      <p:sp>
        <p:nvSpPr>
          <p:cNvPr id="175" name="Google Shape;175;g12804e8f26b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ide">
  <p:cSld name="vide">
    <p:spTree>
      <p:nvGrpSpPr>
        <p:cNvPr id="1" name="Shape 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 name="Google Shape;7;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unsplash.com/?utm_source=unsplash&amp;utm_medium=referral&amp;utm_content=creditCopyText" TargetMode="External"/><Relationship Id="rId4" Type="http://schemas.openxmlformats.org/officeDocument/2006/relationships/hyperlink" Target="https://unsplash.com/@askkell?utm_source=unsplash&amp;utm_medium=referral&amp;utm_content=creditCopyTex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s://unsplash.com/?utm_source=unsplash&amp;utm_medium=referral&amp;utm_content=creditCopyText" TargetMode="External"/><Relationship Id="rId4" Type="http://schemas.openxmlformats.org/officeDocument/2006/relationships/hyperlink" Target="https://unsplash.com/@cardmapr?utm_source=unsplash&amp;utm_medium=referral&amp;utm_content=creditCopyTex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s://unsplash.com/?utm_source=unsplash&amp;utm_medium=referral&amp;utm_content=creditCopyText" TargetMode="External"/><Relationship Id="rId4" Type="http://schemas.openxmlformats.org/officeDocument/2006/relationships/hyperlink" Target="https://unsplash.com/@elisa_ventur?utm_source=unsplash&amp;utm_medium=referral&amp;utm_content=creditCopyTex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unsplash.com/?utm_source=unsplash&amp;utm_medium=referral&amp;utm_content=creditCopyText" TargetMode="External"/><Relationship Id="rId4" Type="http://schemas.openxmlformats.org/officeDocument/2006/relationships/hyperlink" Target="https://unsplash.com/@fakurian?utm_source=unsplash&amp;utm_medium=referral&amp;utm_content=creditCopyTex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s://unsplash.com/?utm_source=unsplash&amp;utm_medium=referral&amp;utm_content=creditCopyText" TargetMode="External"/><Relationship Id="rId4" Type="http://schemas.openxmlformats.org/officeDocument/2006/relationships/hyperlink" Target="https://unsplash.com/@andymant?utm_source=unsplash&amp;utm_medium=referral&amp;utm_content=creditCopyText"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5"/>
          <p:cNvPicPr preferRelativeResize="0"/>
          <p:nvPr/>
        </p:nvPicPr>
        <p:blipFill rotWithShape="1">
          <a:blip r:embed="rId3">
            <a:alphaModFix/>
          </a:blip>
          <a:srcRect t="4828" b="26101"/>
          <a:stretch/>
        </p:blipFill>
        <p:spPr>
          <a:xfrm>
            <a:off x="0" y="0"/>
            <a:ext cx="12192000" cy="5448301"/>
          </a:xfrm>
          <a:prstGeom prst="rect">
            <a:avLst/>
          </a:prstGeom>
          <a:noFill/>
          <a:ln>
            <a:noFill/>
          </a:ln>
        </p:spPr>
      </p:pic>
      <p:sp>
        <p:nvSpPr>
          <p:cNvPr id="102" name="Google Shape;102;p15"/>
          <p:cNvSpPr txBox="1"/>
          <p:nvPr/>
        </p:nvSpPr>
        <p:spPr>
          <a:xfrm>
            <a:off x="133350" y="0"/>
            <a:ext cx="11925300" cy="1403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4400" b="1">
                <a:solidFill>
                  <a:schemeClr val="lt1"/>
                </a:solidFill>
              </a:rPr>
              <a:t>Cartographie des impacts environnementaux du numérique</a:t>
            </a:r>
            <a:endParaRPr b="1">
              <a:solidFill>
                <a:schemeClr val="lt1"/>
              </a:solidFill>
            </a:endParaRPr>
          </a:p>
        </p:txBody>
      </p:sp>
      <p:sp>
        <p:nvSpPr>
          <p:cNvPr id="103" name="Google Shape;103;p15"/>
          <p:cNvSpPr txBox="1"/>
          <p:nvPr/>
        </p:nvSpPr>
        <p:spPr>
          <a:xfrm>
            <a:off x="133350" y="4572000"/>
            <a:ext cx="11772900" cy="79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200" b="1">
                <a:solidFill>
                  <a:schemeClr val="lt1"/>
                </a:solidFill>
              </a:rPr>
              <a:t>Objectif : développer une vue d’ensemble sur ce qui se cache derrière nos usages du numérique</a:t>
            </a:r>
            <a:endParaRPr b="1">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4"/>
          <p:cNvSpPr txBox="1">
            <a:spLocks noGrp="1"/>
          </p:cNvSpPr>
          <p:nvPr>
            <p:ph type="title"/>
          </p:nvPr>
        </p:nvSpPr>
        <p:spPr>
          <a:xfrm>
            <a:off x="265350" y="172425"/>
            <a:ext cx="11661300" cy="11559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sz="2900"/>
              <a:t>Temps 3 - Placement des implications en ressources</a:t>
            </a:r>
            <a:endParaRPr sz="2400"/>
          </a:p>
        </p:txBody>
      </p:sp>
      <p:sp>
        <p:nvSpPr>
          <p:cNvPr id="186" name="Google Shape;186;p24"/>
          <p:cNvSpPr txBox="1"/>
          <p:nvPr/>
        </p:nvSpPr>
        <p:spPr>
          <a:xfrm>
            <a:off x="1403550" y="1755700"/>
            <a:ext cx="10364700" cy="11499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en-US" sz="1900">
                <a:solidFill>
                  <a:srgbClr val="888888"/>
                </a:solidFill>
              </a:rPr>
              <a:t>Cartes </a:t>
            </a:r>
            <a:r>
              <a:rPr lang="en-US" sz="1900" b="1">
                <a:solidFill>
                  <a:srgbClr val="FF0000"/>
                </a:solidFill>
              </a:rPr>
              <a:t>rouges</a:t>
            </a:r>
            <a:r>
              <a:rPr lang="en-US" sz="1900">
                <a:solidFill>
                  <a:srgbClr val="888888"/>
                </a:solidFill>
              </a:rPr>
              <a:t> :</a:t>
            </a:r>
            <a:r>
              <a:rPr lang="en-US" sz="1900" b="1">
                <a:solidFill>
                  <a:srgbClr val="888888"/>
                </a:solidFill>
              </a:rPr>
              <a:t> lire à haute voix </a:t>
            </a:r>
            <a:r>
              <a:rPr lang="en-US" sz="1900">
                <a:solidFill>
                  <a:srgbClr val="888888"/>
                </a:solidFill>
              </a:rPr>
              <a:t>le titre </a:t>
            </a:r>
            <a:r>
              <a:rPr lang="en-US" sz="1900" b="1" u="sng">
                <a:solidFill>
                  <a:srgbClr val="888888"/>
                </a:solidFill>
              </a:rPr>
              <a:t>et</a:t>
            </a:r>
            <a:r>
              <a:rPr lang="en-US" sz="1900">
                <a:solidFill>
                  <a:srgbClr val="888888"/>
                </a:solidFill>
              </a:rPr>
              <a:t> l’explication au dos et les </a:t>
            </a:r>
            <a:r>
              <a:rPr lang="en-US" sz="1900" b="1">
                <a:solidFill>
                  <a:srgbClr val="888888"/>
                </a:solidFill>
              </a:rPr>
              <a:t>placer</a:t>
            </a:r>
            <a:r>
              <a:rPr lang="en-US" sz="1900">
                <a:solidFill>
                  <a:srgbClr val="888888"/>
                </a:solidFill>
              </a:rPr>
              <a:t> sur le flipchart</a:t>
            </a:r>
            <a:endParaRPr sz="1900">
              <a:solidFill>
                <a:srgbClr val="888888"/>
              </a:solidFill>
            </a:endParaRPr>
          </a:p>
          <a:p>
            <a:pPr marL="0" lvl="0" indent="0" algn="just" rtl="0">
              <a:lnSpc>
                <a:spcPct val="115000"/>
              </a:lnSpc>
              <a:spcBef>
                <a:spcPts val="0"/>
              </a:spcBef>
              <a:spcAft>
                <a:spcPts val="0"/>
              </a:spcAft>
              <a:buClr>
                <a:schemeClr val="dk1"/>
              </a:buClr>
              <a:buSzPts val="1100"/>
              <a:buFont typeface="Arial"/>
              <a:buNone/>
            </a:pPr>
            <a:endParaRPr sz="1900">
              <a:solidFill>
                <a:srgbClr val="888888"/>
              </a:solidFill>
            </a:endParaRPr>
          </a:p>
          <a:p>
            <a:pPr marL="0" lvl="0" indent="0" algn="just" rtl="0">
              <a:lnSpc>
                <a:spcPct val="115000"/>
              </a:lnSpc>
              <a:spcBef>
                <a:spcPts val="0"/>
              </a:spcBef>
              <a:spcAft>
                <a:spcPts val="0"/>
              </a:spcAft>
              <a:buClr>
                <a:schemeClr val="dk1"/>
              </a:buClr>
              <a:buSzPts val="1100"/>
              <a:buFont typeface="Arial"/>
              <a:buNone/>
            </a:pPr>
            <a:r>
              <a:rPr lang="en-US" sz="1900">
                <a:solidFill>
                  <a:srgbClr val="888888"/>
                </a:solidFill>
              </a:rPr>
              <a:t>Dessiner au stylo les </a:t>
            </a:r>
            <a:r>
              <a:rPr lang="en-US" sz="1900" b="1">
                <a:solidFill>
                  <a:srgbClr val="888888"/>
                </a:solidFill>
              </a:rPr>
              <a:t>liens </a:t>
            </a:r>
            <a:r>
              <a:rPr lang="en-US" sz="1900">
                <a:solidFill>
                  <a:srgbClr val="888888"/>
                </a:solidFill>
              </a:rPr>
              <a:t>d’implication en termes de ressources</a:t>
            </a:r>
            <a:endParaRPr sz="1900" b="1">
              <a:solidFill>
                <a:srgbClr val="888888"/>
              </a:solidFill>
            </a:endParaRPr>
          </a:p>
        </p:txBody>
      </p:sp>
      <p:pic>
        <p:nvPicPr>
          <p:cNvPr id="187" name="Google Shape;187;p24"/>
          <p:cNvPicPr preferRelativeResize="0"/>
          <p:nvPr/>
        </p:nvPicPr>
        <p:blipFill>
          <a:blip r:embed="rId3">
            <a:alphaModFix/>
          </a:blip>
          <a:stretch>
            <a:fillRect/>
          </a:stretch>
        </p:blipFill>
        <p:spPr>
          <a:xfrm>
            <a:off x="327838" y="1880750"/>
            <a:ext cx="899800" cy="899800"/>
          </a:xfrm>
          <a:prstGeom prst="rect">
            <a:avLst/>
          </a:prstGeom>
          <a:noFill/>
          <a:ln>
            <a:noFill/>
          </a:ln>
        </p:spPr>
      </p:pic>
      <p:pic>
        <p:nvPicPr>
          <p:cNvPr id="188" name="Google Shape;188;p24"/>
          <p:cNvPicPr preferRelativeResize="0"/>
          <p:nvPr/>
        </p:nvPicPr>
        <p:blipFill>
          <a:blip r:embed="rId4">
            <a:alphaModFix/>
          </a:blip>
          <a:stretch>
            <a:fillRect/>
          </a:stretch>
        </p:blipFill>
        <p:spPr>
          <a:xfrm>
            <a:off x="404087" y="4629325"/>
            <a:ext cx="747320" cy="747300"/>
          </a:xfrm>
          <a:prstGeom prst="rect">
            <a:avLst/>
          </a:prstGeom>
          <a:noFill/>
          <a:ln>
            <a:noFill/>
          </a:ln>
        </p:spPr>
      </p:pic>
      <p:pic>
        <p:nvPicPr>
          <p:cNvPr id="189" name="Google Shape;189;p24"/>
          <p:cNvPicPr preferRelativeResize="0"/>
          <p:nvPr/>
        </p:nvPicPr>
        <p:blipFill>
          <a:blip r:embed="rId5">
            <a:alphaModFix/>
          </a:blip>
          <a:stretch>
            <a:fillRect/>
          </a:stretch>
        </p:blipFill>
        <p:spPr>
          <a:xfrm>
            <a:off x="365974" y="3293163"/>
            <a:ext cx="823549" cy="823549"/>
          </a:xfrm>
          <a:prstGeom prst="rect">
            <a:avLst/>
          </a:prstGeom>
          <a:noFill/>
          <a:ln>
            <a:noFill/>
          </a:ln>
        </p:spPr>
      </p:pic>
      <p:sp>
        <p:nvSpPr>
          <p:cNvPr id="190" name="Google Shape;190;p24"/>
          <p:cNvSpPr txBox="1"/>
          <p:nvPr/>
        </p:nvSpPr>
        <p:spPr>
          <a:xfrm>
            <a:off x="1403550" y="3257400"/>
            <a:ext cx="10638600" cy="813600"/>
          </a:xfrm>
          <a:prstGeom prst="rect">
            <a:avLst/>
          </a:prstGeom>
          <a:noFill/>
          <a:ln>
            <a:noFill/>
          </a:ln>
        </p:spPr>
        <p:txBody>
          <a:bodyPr spcFirstLastPara="1" wrap="square" lIns="91425" tIns="91425" rIns="91425" bIns="91425" anchor="t" anchorCtr="0">
            <a:spAutoFit/>
          </a:bodyPr>
          <a:lstStyle/>
          <a:p>
            <a:pPr marL="457200" lvl="0" indent="-349250" algn="just" rtl="0">
              <a:lnSpc>
                <a:spcPct val="115000"/>
              </a:lnSpc>
              <a:spcBef>
                <a:spcPts val="0"/>
              </a:spcBef>
              <a:spcAft>
                <a:spcPts val="0"/>
              </a:spcAft>
              <a:buClr>
                <a:srgbClr val="888888"/>
              </a:buClr>
              <a:buSzPts val="1900"/>
              <a:buChar char="●"/>
            </a:pPr>
            <a:r>
              <a:rPr lang="en-US" sz="1900">
                <a:solidFill>
                  <a:srgbClr val="888888"/>
                </a:solidFill>
              </a:rPr>
              <a:t>Répondre à la question : Qu’est-ce que cela implique en termes de ressources ?</a:t>
            </a:r>
            <a:endParaRPr sz="1900">
              <a:solidFill>
                <a:srgbClr val="888888"/>
              </a:solidFill>
            </a:endParaRPr>
          </a:p>
          <a:p>
            <a:pPr marL="457200" lvl="0" indent="-349250" algn="just" rtl="0">
              <a:lnSpc>
                <a:spcPct val="115000"/>
              </a:lnSpc>
              <a:spcBef>
                <a:spcPts val="0"/>
              </a:spcBef>
              <a:spcAft>
                <a:spcPts val="0"/>
              </a:spcAft>
              <a:buClr>
                <a:srgbClr val="888888"/>
              </a:buClr>
              <a:buSzPts val="1900"/>
              <a:buChar char="●"/>
            </a:pPr>
            <a:r>
              <a:rPr lang="en-US" sz="1900">
                <a:solidFill>
                  <a:srgbClr val="888888"/>
                </a:solidFill>
              </a:rPr>
              <a:t>Possibilité de tracer plusieurs liens pour une même carte</a:t>
            </a:r>
            <a:endParaRPr sz="1900">
              <a:solidFill>
                <a:srgbClr val="888888"/>
              </a:solidFill>
            </a:endParaRPr>
          </a:p>
        </p:txBody>
      </p:sp>
      <p:sp>
        <p:nvSpPr>
          <p:cNvPr id="191" name="Google Shape;191;p24"/>
          <p:cNvSpPr txBox="1"/>
          <p:nvPr/>
        </p:nvSpPr>
        <p:spPr>
          <a:xfrm>
            <a:off x="1483900" y="4779775"/>
            <a:ext cx="3000000" cy="4770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900">
                <a:solidFill>
                  <a:srgbClr val="888888"/>
                </a:solidFill>
              </a:rPr>
              <a:t>5 minutes</a:t>
            </a:r>
            <a:r>
              <a:rPr lang="en-US" sz="1900">
                <a:solidFill>
                  <a:schemeClr val="dk1"/>
                </a:solidFill>
              </a:rPr>
              <a:t> </a:t>
            </a:r>
            <a:endParaRPr sz="19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5"/>
          <p:cNvSpPr txBox="1">
            <a:spLocks noGrp="1"/>
          </p:cNvSpPr>
          <p:nvPr>
            <p:ph type="title"/>
          </p:nvPr>
        </p:nvSpPr>
        <p:spPr>
          <a:xfrm>
            <a:off x="240425" y="145575"/>
            <a:ext cx="6067800" cy="2264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a:t>Proposition de placement </a:t>
            </a:r>
            <a:r>
              <a:rPr lang="en-US" sz="2000"/>
              <a:t>(Temps 3)</a:t>
            </a:r>
            <a:endParaRPr/>
          </a:p>
        </p:txBody>
      </p:sp>
      <p:sp>
        <p:nvSpPr>
          <p:cNvPr id="197" name="Google Shape;197;p25"/>
          <p:cNvSpPr txBox="1"/>
          <p:nvPr/>
        </p:nvSpPr>
        <p:spPr>
          <a:xfrm>
            <a:off x="1261625" y="2199725"/>
            <a:ext cx="9494400" cy="849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endParaRPr sz="2400">
              <a:solidFill>
                <a:srgbClr val="888888"/>
              </a:solidFill>
            </a:endParaRPr>
          </a:p>
          <a:p>
            <a:pPr marL="0" lvl="0" indent="0" algn="l" rtl="0">
              <a:lnSpc>
                <a:spcPct val="90000"/>
              </a:lnSpc>
              <a:spcBef>
                <a:spcPts val="0"/>
              </a:spcBef>
              <a:spcAft>
                <a:spcPts val="0"/>
              </a:spcAft>
              <a:buClr>
                <a:srgbClr val="888888"/>
              </a:buClr>
              <a:buSzPts val="2400"/>
              <a:buFont typeface="Arial"/>
              <a:buNone/>
            </a:pPr>
            <a:r>
              <a:rPr lang="en-US" sz="2400">
                <a:solidFill>
                  <a:srgbClr val="888888"/>
                </a:solidFill>
              </a:rPr>
              <a:t> </a:t>
            </a:r>
            <a:endParaRPr/>
          </a:p>
        </p:txBody>
      </p:sp>
      <p:pic>
        <p:nvPicPr>
          <p:cNvPr id="198" name="Google Shape;198;p25"/>
          <p:cNvPicPr preferRelativeResize="0"/>
          <p:nvPr/>
        </p:nvPicPr>
        <p:blipFill rotWithShape="1">
          <a:blip r:embed="rId3">
            <a:alphaModFix/>
          </a:blip>
          <a:srcRect t="2121" b="4017"/>
          <a:stretch/>
        </p:blipFill>
        <p:spPr>
          <a:xfrm>
            <a:off x="5871350" y="145575"/>
            <a:ext cx="5143500" cy="64374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xfrm>
            <a:off x="187175" y="126200"/>
            <a:ext cx="11617200" cy="11559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sz="3200"/>
              <a:t>Temps 4 - Placement des conséquences </a:t>
            </a:r>
            <a:endParaRPr sz="2700"/>
          </a:p>
        </p:txBody>
      </p:sp>
      <p:sp>
        <p:nvSpPr>
          <p:cNvPr id="204" name="Google Shape;204;p26"/>
          <p:cNvSpPr txBox="1"/>
          <p:nvPr/>
        </p:nvSpPr>
        <p:spPr>
          <a:xfrm>
            <a:off x="1363575" y="1434663"/>
            <a:ext cx="10194600" cy="11499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en-US" sz="1900">
                <a:solidFill>
                  <a:srgbClr val="888888"/>
                </a:solidFill>
              </a:rPr>
              <a:t>Cartes </a:t>
            </a:r>
            <a:r>
              <a:rPr lang="en-US" sz="1900" b="1">
                <a:solidFill>
                  <a:srgbClr val="6FA8DC"/>
                </a:solidFill>
              </a:rPr>
              <a:t>bleues</a:t>
            </a:r>
            <a:r>
              <a:rPr lang="en-US" sz="1900" b="1">
                <a:solidFill>
                  <a:srgbClr val="888888"/>
                </a:solidFill>
              </a:rPr>
              <a:t> : lire à haute voix</a:t>
            </a:r>
            <a:r>
              <a:rPr lang="en-US" sz="1900">
                <a:solidFill>
                  <a:srgbClr val="888888"/>
                </a:solidFill>
              </a:rPr>
              <a:t> le titre </a:t>
            </a:r>
            <a:r>
              <a:rPr lang="en-US" sz="1900" b="1" u="sng">
                <a:solidFill>
                  <a:srgbClr val="888888"/>
                </a:solidFill>
              </a:rPr>
              <a:t>et</a:t>
            </a:r>
            <a:r>
              <a:rPr lang="en-US" sz="1900">
                <a:solidFill>
                  <a:srgbClr val="888888"/>
                </a:solidFill>
              </a:rPr>
              <a:t> l’explication au dos et les </a:t>
            </a:r>
            <a:r>
              <a:rPr lang="en-US" sz="1900" b="1">
                <a:solidFill>
                  <a:srgbClr val="888888"/>
                </a:solidFill>
              </a:rPr>
              <a:t>placer</a:t>
            </a:r>
            <a:r>
              <a:rPr lang="en-US" sz="1900">
                <a:solidFill>
                  <a:srgbClr val="888888"/>
                </a:solidFill>
              </a:rPr>
              <a:t> sur le flipchart</a:t>
            </a:r>
            <a:endParaRPr sz="1900">
              <a:solidFill>
                <a:srgbClr val="888888"/>
              </a:solidFill>
            </a:endParaRPr>
          </a:p>
          <a:p>
            <a:pPr marL="0" lvl="0" indent="0" algn="just" rtl="0">
              <a:lnSpc>
                <a:spcPct val="115000"/>
              </a:lnSpc>
              <a:spcBef>
                <a:spcPts val="0"/>
              </a:spcBef>
              <a:spcAft>
                <a:spcPts val="0"/>
              </a:spcAft>
              <a:buClr>
                <a:schemeClr val="dk1"/>
              </a:buClr>
              <a:buSzPts val="1100"/>
              <a:buFont typeface="Arial"/>
              <a:buNone/>
            </a:pPr>
            <a:endParaRPr sz="1900">
              <a:solidFill>
                <a:srgbClr val="888888"/>
              </a:solidFill>
            </a:endParaRPr>
          </a:p>
          <a:p>
            <a:pPr marL="0" lvl="0" indent="0" algn="just" rtl="0">
              <a:lnSpc>
                <a:spcPct val="115000"/>
              </a:lnSpc>
              <a:spcBef>
                <a:spcPts val="0"/>
              </a:spcBef>
              <a:spcAft>
                <a:spcPts val="0"/>
              </a:spcAft>
              <a:buClr>
                <a:schemeClr val="dk1"/>
              </a:buClr>
              <a:buSzPts val="1100"/>
              <a:buFont typeface="Arial"/>
              <a:buNone/>
            </a:pPr>
            <a:r>
              <a:rPr lang="en-US" sz="1900">
                <a:solidFill>
                  <a:srgbClr val="888888"/>
                </a:solidFill>
              </a:rPr>
              <a:t>Dessiner au stylo les </a:t>
            </a:r>
            <a:r>
              <a:rPr lang="en-US" sz="1900" b="1">
                <a:solidFill>
                  <a:srgbClr val="888888"/>
                </a:solidFill>
              </a:rPr>
              <a:t>liens de conséquences</a:t>
            </a:r>
            <a:endParaRPr sz="1900">
              <a:solidFill>
                <a:srgbClr val="888888"/>
              </a:solidFill>
            </a:endParaRPr>
          </a:p>
        </p:txBody>
      </p:sp>
      <p:sp>
        <p:nvSpPr>
          <p:cNvPr id="205" name="Google Shape;205;p26"/>
          <p:cNvSpPr txBox="1"/>
          <p:nvPr/>
        </p:nvSpPr>
        <p:spPr>
          <a:xfrm>
            <a:off x="1363575" y="3106950"/>
            <a:ext cx="10194600" cy="1149900"/>
          </a:xfrm>
          <a:prstGeom prst="rect">
            <a:avLst/>
          </a:prstGeom>
          <a:noFill/>
          <a:ln>
            <a:noFill/>
          </a:ln>
        </p:spPr>
        <p:txBody>
          <a:bodyPr spcFirstLastPara="1" wrap="square" lIns="91425" tIns="91425" rIns="91425" bIns="91425" anchor="t" anchorCtr="0">
            <a:spAutoFit/>
          </a:bodyPr>
          <a:lstStyle/>
          <a:p>
            <a:pPr marL="457200" lvl="0" indent="-349250" algn="just" rtl="0">
              <a:lnSpc>
                <a:spcPct val="115000"/>
              </a:lnSpc>
              <a:spcBef>
                <a:spcPts val="0"/>
              </a:spcBef>
              <a:spcAft>
                <a:spcPts val="0"/>
              </a:spcAft>
              <a:buClr>
                <a:srgbClr val="888888"/>
              </a:buClr>
              <a:buSzPts val="1900"/>
              <a:buChar char="●"/>
            </a:pPr>
            <a:r>
              <a:rPr lang="en-US" sz="1900">
                <a:solidFill>
                  <a:srgbClr val="888888"/>
                </a:solidFill>
              </a:rPr>
              <a:t>Répondre à la question : Quels sont les impacts et à quoi sont-ils liés ?</a:t>
            </a:r>
            <a:endParaRPr sz="1900">
              <a:solidFill>
                <a:srgbClr val="888888"/>
              </a:solidFill>
            </a:endParaRPr>
          </a:p>
          <a:p>
            <a:pPr marL="457200" lvl="0" indent="-349250" algn="just" rtl="0">
              <a:lnSpc>
                <a:spcPct val="115000"/>
              </a:lnSpc>
              <a:spcBef>
                <a:spcPts val="0"/>
              </a:spcBef>
              <a:spcAft>
                <a:spcPts val="0"/>
              </a:spcAft>
              <a:buClr>
                <a:srgbClr val="888888"/>
              </a:buClr>
              <a:buSzPts val="1900"/>
              <a:buChar char="●"/>
            </a:pPr>
            <a:r>
              <a:rPr lang="en-US" sz="1900">
                <a:solidFill>
                  <a:srgbClr val="888888"/>
                </a:solidFill>
              </a:rPr>
              <a:t>Possibilité de tracer plusieurs liens pour une même carte </a:t>
            </a:r>
            <a:endParaRPr sz="1900">
              <a:solidFill>
                <a:srgbClr val="888888"/>
              </a:solidFill>
            </a:endParaRPr>
          </a:p>
          <a:p>
            <a:pPr marL="457200" lvl="0" indent="-349250" algn="just" rtl="0">
              <a:lnSpc>
                <a:spcPct val="115000"/>
              </a:lnSpc>
              <a:spcBef>
                <a:spcPts val="0"/>
              </a:spcBef>
              <a:spcAft>
                <a:spcPts val="0"/>
              </a:spcAft>
              <a:buClr>
                <a:srgbClr val="888888"/>
              </a:buClr>
              <a:buSzPts val="1900"/>
              <a:buChar char="●"/>
            </a:pPr>
            <a:r>
              <a:rPr lang="en-US" sz="1900">
                <a:solidFill>
                  <a:srgbClr val="888888"/>
                </a:solidFill>
              </a:rPr>
              <a:t>Possibilité de tracer des liens entre les cartes et avec les cartes des lots précédents</a:t>
            </a:r>
            <a:endParaRPr sz="1900">
              <a:solidFill>
                <a:srgbClr val="888888"/>
              </a:solidFill>
            </a:endParaRPr>
          </a:p>
        </p:txBody>
      </p:sp>
      <p:sp>
        <p:nvSpPr>
          <p:cNvPr id="206" name="Google Shape;206;p26"/>
          <p:cNvSpPr txBox="1"/>
          <p:nvPr/>
        </p:nvSpPr>
        <p:spPr>
          <a:xfrm>
            <a:off x="1363575" y="4891825"/>
            <a:ext cx="3000000" cy="4770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900">
                <a:solidFill>
                  <a:srgbClr val="888888"/>
                </a:solidFill>
              </a:rPr>
              <a:t>10 minutes </a:t>
            </a:r>
            <a:endParaRPr sz="1900">
              <a:solidFill>
                <a:srgbClr val="888888"/>
              </a:solidFill>
            </a:endParaRPr>
          </a:p>
        </p:txBody>
      </p:sp>
      <p:pic>
        <p:nvPicPr>
          <p:cNvPr id="207" name="Google Shape;207;p26"/>
          <p:cNvPicPr preferRelativeResize="0"/>
          <p:nvPr/>
        </p:nvPicPr>
        <p:blipFill>
          <a:blip r:embed="rId3">
            <a:alphaModFix/>
          </a:blip>
          <a:stretch>
            <a:fillRect/>
          </a:stretch>
        </p:blipFill>
        <p:spPr>
          <a:xfrm>
            <a:off x="327838" y="1559725"/>
            <a:ext cx="899800" cy="899800"/>
          </a:xfrm>
          <a:prstGeom prst="rect">
            <a:avLst/>
          </a:prstGeom>
          <a:noFill/>
          <a:ln>
            <a:noFill/>
          </a:ln>
        </p:spPr>
      </p:pic>
      <p:pic>
        <p:nvPicPr>
          <p:cNvPr id="208" name="Google Shape;208;p26"/>
          <p:cNvPicPr preferRelativeResize="0"/>
          <p:nvPr/>
        </p:nvPicPr>
        <p:blipFill>
          <a:blip r:embed="rId4">
            <a:alphaModFix/>
          </a:blip>
          <a:stretch>
            <a:fillRect/>
          </a:stretch>
        </p:blipFill>
        <p:spPr>
          <a:xfrm>
            <a:off x="404100" y="4779775"/>
            <a:ext cx="747320" cy="747300"/>
          </a:xfrm>
          <a:prstGeom prst="rect">
            <a:avLst/>
          </a:prstGeom>
          <a:noFill/>
          <a:ln>
            <a:noFill/>
          </a:ln>
        </p:spPr>
      </p:pic>
      <p:pic>
        <p:nvPicPr>
          <p:cNvPr id="209" name="Google Shape;209;p26"/>
          <p:cNvPicPr preferRelativeResize="0"/>
          <p:nvPr/>
        </p:nvPicPr>
        <p:blipFill>
          <a:blip r:embed="rId5">
            <a:alphaModFix/>
          </a:blip>
          <a:stretch>
            <a:fillRect/>
          </a:stretch>
        </p:blipFill>
        <p:spPr>
          <a:xfrm>
            <a:off x="365974" y="3322950"/>
            <a:ext cx="823549" cy="8235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7"/>
          <p:cNvSpPr txBox="1">
            <a:spLocks noGrp="1"/>
          </p:cNvSpPr>
          <p:nvPr>
            <p:ph type="title"/>
          </p:nvPr>
        </p:nvSpPr>
        <p:spPr>
          <a:xfrm>
            <a:off x="838200" y="138675"/>
            <a:ext cx="4596300" cy="1818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a:t>Proposition de placement </a:t>
            </a:r>
            <a:r>
              <a:rPr lang="en-US" sz="2000"/>
              <a:t>(Temps 4)</a:t>
            </a:r>
            <a:endParaRPr/>
          </a:p>
        </p:txBody>
      </p:sp>
      <p:sp>
        <p:nvSpPr>
          <p:cNvPr id="215" name="Google Shape;215;p27"/>
          <p:cNvSpPr txBox="1"/>
          <p:nvPr/>
        </p:nvSpPr>
        <p:spPr>
          <a:xfrm>
            <a:off x="1261625" y="2199725"/>
            <a:ext cx="9494400" cy="849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endParaRPr sz="2400">
              <a:solidFill>
                <a:srgbClr val="888888"/>
              </a:solidFill>
            </a:endParaRPr>
          </a:p>
          <a:p>
            <a:pPr marL="0" lvl="0" indent="0" algn="l" rtl="0">
              <a:lnSpc>
                <a:spcPct val="90000"/>
              </a:lnSpc>
              <a:spcBef>
                <a:spcPts val="0"/>
              </a:spcBef>
              <a:spcAft>
                <a:spcPts val="0"/>
              </a:spcAft>
              <a:buClr>
                <a:srgbClr val="888888"/>
              </a:buClr>
              <a:buSzPts val="2400"/>
              <a:buFont typeface="Arial"/>
              <a:buNone/>
            </a:pPr>
            <a:r>
              <a:rPr lang="en-US" sz="2400">
                <a:solidFill>
                  <a:srgbClr val="888888"/>
                </a:solidFill>
              </a:rPr>
              <a:t> </a:t>
            </a:r>
            <a:endParaRPr/>
          </a:p>
        </p:txBody>
      </p:sp>
      <p:pic>
        <p:nvPicPr>
          <p:cNvPr id="216" name="Google Shape;216;p27"/>
          <p:cNvPicPr preferRelativeResize="0"/>
          <p:nvPr/>
        </p:nvPicPr>
        <p:blipFill rotWithShape="1">
          <a:blip r:embed="rId3">
            <a:alphaModFix/>
          </a:blip>
          <a:srcRect r="14354"/>
          <a:stretch/>
        </p:blipFill>
        <p:spPr>
          <a:xfrm>
            <a:off x="5168650" y="752800"/>
            <a:ext cx="6444652" cy="5643548"/>
          </a:xfrm>
          <a:prstGeom prst="rect">
            <a:avLst/>
          </a:prstGeom>
          <a:noFill/>
          <a:ln>
            <a:noFill/>
          </a:ln>
        </p:spPr>
      </p:pic>
      <p:pic>
        <p:nvPicPr>
          <p:cNvPr id="217" name="Google Shape;217;p27"/>
          <p:cNvPicPr preferRelativeResize="0"/>
          <p:nvPr/>
        </p:nvPicPr>
        <p:blipFill rotWithShape="1">
          <a:blip r:embed="rId4">
            <a:alphaModFix/>
          </a:blip>
          <a:srcRect l="20817" t="1438"/>
          <a:stretch/>
        </p:blipFill>
        <p:spPr>
          <a:xfrm>
            <a:off x="5050925" y="310875"/>
            <a:ext cx="6680100" cy="62362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160925" y="154825"/>
            <a:ext cx="10515600" cy="878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a:t>Synthèse de la cartographie</a:t>
            </a:r>
            <a:endParaRPr/>
          </a:p>
        </p:txBody>
      </p:sp>
      <p:sp>
        <p:nvSpPr>
          <p:cNvPr id="223" name="Google Shape;223;p28"/>
          <p:cNvSpPr txBox="1"/>
          <p:nvPr/>
        </p:nvSpPr>
        <p:spPr>
          <a:xfrm>
            <a:off x="257250" y="1298550"/>
            <a:ext cx="4579800" cy="34557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700">
                <a:solidFill>
                  <a:srgbClr val="888888"/>
                </a:solidFill>
              </a:rPr>
              <a:t>Derrière tous les usages du numérique, il y a des </a:t>
            </a:r>
            <a:r>
              <a:rPr lang="en-US" sz="1700" b="1">
                <a:solidFill>
                  <a:srgbClr val="888888"/>
                </a:solidFill>
              </a:rPr>
              <a:t>infrastructures de réseaux</a:t>
            </a:r>
            <a:r>
              <a:rPr lang="en-US" sz="1700">
                <a:solidFill>
                  <a:srgbClr val="888888"/>
                </a:solidFill>
              </a:rPr>
              <a:t>, des </a:t>
            </a:r>
            <a:r>
              <a:rPr lang="en-US" sz="1700" b="1">
                <a:solidFill>
                  <a:srgbClr val="888888"/>
                </a:solidFill>
              </a:rPr>
              <a:t>centres de données</a:t>
            </a:r>
            <a:r>
              <a:rPr lang="en-US" sz="1700">
                <a:solidFill>
                  <a:srgbClr val="888888"/>
                </a:solidFill>
              </a:rPr>
              <a:t> et surtout des </a:t>
            </a:r>
            <a:r>
              <a:rPr lang="en-US" sz="1700" b="1">
                <a:solidFill>
                  <a:srgbClr val="888888"/>
                </a:solidFill>
              </a:rPr>
              <a:t>équipements utilisateurs</a:t>
            </a:r>
            <a:r>
              <a:rPr lang="en-US" sz="1700">
                <a:solidFill>
                  <a:srgbClr val="888888"/>
                </a:solidFill>
              </a:rPr>
              <a:t>, qu’il faut </a:t>
            </a:r>
            <a:r>
              <a:rPr lang="en-US" sz="1700" b="1">
                <a:solidFill>
                  <a:srgbClr val="888888"/>
                </a:solidFill>
              </a:rPr>
              <a:t>fabriquer</a:t>
            </a:r>
            <a:r>
              <a:rPr lang="en-US" sz="1700">
                <a:solidFill>
                  <a:srgbClr val="888888"/>
                </a:solidFill>
              </a:rPr>
              <a:t>, faire </a:t>
            </a:r>
            <a:r>
              <a:rPr lang="en-US" sz="1700" b="1">
                <a:solidFill>
                  <a:srgbClr val="888888"/>
                </a:solidFill>
              </a:rPr>
              <a:t>fonctionner</a:t>
            </a:r>
            <a:r>
              <a:rPr lang="en-US" sz="1700">
                <a:solidFill>
                  <a:srgbClr val="888888"/>
                </a:solidFill>
              </a:rPr>
              <a:t> avec de l’électricité, et </a:t>
            </a:r>
            <a:r>
              <a:rPr lang="en-US" sz="1700" b="1">
                <a:solidFill>
                  <a:srgbClr val="888888"/>
                </a:solidFill>
              </a:rPr>
              <a:t>traiter</a:t>
            </a:r>
            <a:r>
              <a:rPr lang="en-US" sz="1700">
                <a:solidFill>
                  <a:srgbClr val="888888"/>
                </a:solidFill>
              </a:rPr>
              <a:t> en fin de vie. </a:t>
            </a:r>
            <a:endParaRPr sz="1700">
              <a:solidFill>
                <a:srgbClr val="888888"/>
              </a:solidFill>
            </a:endParaRPr>
          </a:p>
          <a:p>
            <a:pPr marL="0" lvl="0" indent="0" algn="just" rtl="0">
              <a:lnSpc>
                <a:spcPct val="115000"/>
              </a:lnSpc>
              <a:spcBef>
                <a:spcPts val="0"/>
              </a:spcBef>
              <a:spcAft>
                <a:spcPts val="0"/>
              </a:spcAft>
              <a:buNone/>
            </a:pPr>
            <a:endParaRPr sz="1700">
              <a:solidFill>
                <a:srgbClr val="888888"/>
              </a:solidFill>
            </a:endParaRPr>
          </a:p>
          <a:p>
            <a:pPr marL="0" lvl="0" indent="0" algn="just" rtl="0">
              <a:lnSpc>
                <a:spcPct val="115000"/>
              </a:lnSpc>
              <a:spcBef>
                <a:spcPts val="0"/>
              </a:spcBef>
              <a:spcAft>
                <a:spcPts val="0"/>
              </a:spcAft>
              <a:buNone/>
            </a:pPr>
            <a:r>
              <a:rPr lang="en-US" sz="1700">
                <a:solidFill>
                  <a:srgbClr val="888888"/>
                </a:solidFill>
              </a:rPr>
              <a:t>Tout cela  joue un rôle dans le </a:t>
            </a:r>
            <a:r>
              <a:rPr lang="en-US" sz="1700" b="1">
                <a:solidFill>
                  <a:srgbClr val="888888"/>
                </a:solidFill>
              </a:rPr>
              <a:t>dérèglement</a:t>
            </a:r>
            <a:r>
              <a:rPr lang="en-US" sz="1700">
                <a:solidFill>
                  <a:srgbClr val="888888"/>
                </a:solidFill>
              </a:rPr>
              <a:t> </a:t>
            </a:r>
            <a:r>
              <a:rPr lang="en-US" sz="1700" b="1">
                <a:solidFill>
                  <a:srgbClr val="888888"/>
                </a:solidFill>
              </a:rPr>
              <a:t>climatique</a:t>
            </a:r>
            <a:r>
              <a:rPr lang="en-US" sz="1700">
                <a:solidFill>
                  <a:srgbClr val="888888"/>
                </a:solidFill>
              </a:rPr>
              <a:t>, les </a:t>
            </a:r>
            <a:r>
              <a:rPr lang="en-US" sz="1700" b="1">
                <a:solidFill>
                  <a:srgbClr val="888888"/>
                </a:solidFill>
              </a:rPr>
              <a:t>pénuries</a:t>
            </a:r>
            <a:r>
              <a:rPr lang="en-US" sz="1700">
                <a:solidFill>
                  <a:srgbClr val="888888"/>
                </a:solidFill>
              </a:rPr>
              <a:t> de ressources, les </a:t>
            </a:r>
            <a:r>
              <a:rPr lang="en-US" sz="1700" b="1">
                <a:solidFill>
                  <a:srgbClr val="888888"/>
                </a:solidFill>
              </a:rPr>
              <a:t>pollutions</a:t>
            </a:r>
            <a:r>
              <a:rPr lang="en-US" sz="1700">
                <a:solidFill>
                  <a:srgbClr val="888888"/>
                </a:solidFill>
              </a:rPr>
              <a:t> locales, la </a:t>
            </a:r>
            <a:r>
              <a:rPr lang="en-US" sz="1700" b="1">
                <a:solidFill>
                  <a:srgbClr val="888888"/>
                </a:solidFill>
              </a:rPr>
              <a:t>perte de biodiversité</a:t>
            </a:r>
            <a:r>
              <a:rPr lang="en-US" sz="1700">
                <a:solidFill>
                  <a:srgbClr val="888888"/>
                </a:solidFill>
              </a:rPr>
              <a:t>, et la </a:t>
            </a:r>
            <a:r>
              <a:rPr lang="en-US" sz="1700" b="1">
                <a:solidFill>
                  <a:srgbClr val="888888"/>
                </a:solidFill>
              </a:rPr>
              <a:t>santé humaine</a:t>
            </a:r>
            <a:endParaRPr b="1">
              <a:solidFill>
                <a:srgbClr val="888888"/>
              </a:solidFill>
            </a:endParaRPr>
          </a:p>
        </p:txBody>
      </p:sp>
      <p:pic>
        <p:nvPicPr>
          <p:cNvPr id="224" name="Google Shape;224;p28"/>
          <p:cNvPicPr preferRelativeResize="0"/>
          <p:nvPr/>
        </p:nvPicPr>
        <p:blipFill rotWithShape="1">
          <a:blip r:embed="rId3">
            <a:alphaModFix/>
          </a:blip>
          <a:srcRect b="-3788"/>
          <a:stretch/>
        </p:blipFill>
        <p:spPr>
          <a:xfrm>
            <a:off x="4987176" y="1298543"/>
            <a:ext cx="6820649" cy="5115475"/>
          </a:xfrm>
          <a:prstGeom prst="rect">
            <a:avLst/>
          </a:prstGeom>
          <a:noFill/>
          <a:ln>
            <a:noFill/>
          </a:ln>
        </p:spPr>
      </p:pic>
      <p:pic>
        <p:nvPicPr>
          <p:cNvPr id="225" name="Google Shape;225;p28"/>
          <p:cNvPicPr preferRelativeResize="0"/>
          <p:nvPr/>
        </p:nvPicPr>
        <p:blipFill>
          <a:blip r:embed="rId4">
            <a:alphaModFix/>
          </a:blip>
          <a:stretch>
            <a:fillRect/>
          </a:stretch>
        </p:blipFill>
        <p:spPr>
          <a:xfrm>
            <a:off x="4987175" y="1033525"/>
            <a:ext cx="7011174" cy="52583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229"/>
        <p:cNvGrpSpPr/>
        <p:nvPr/>
      </p:nvGrpSpPr>
      <p:grpSpPr>
        <a:xfrm>
          <a:off x="0" y="0"/>
          <a:ext cx="0" cy="0"/>
          <a:chOff x="0" y="0"/>
          <a:chExt cx="0" cy="0"/>
        </a:xfrm>
      </p:grpSpPr>
      <p:sp>
        <p:nvSpPr>
          <p:cNvPr id="230" name="Google Shape;230;p29"/>
          <p:cNvSpPr txBox="1">
            <a:spLocks noGrp="1"/>
          </p:cNvSpPr>
          <p:nvPr>
            <p:ph type="title"/>
          </p:nvPr>
        </p:nvSpPr>
        <p:spPr>
          <a:xfrm>
            <a:off x="160925" y="154825"/>
            <a:ext cx="10515600" cy="878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a:t>Diversité de la cartographie</a:t>
            </a:r>
            <a:endParaRPr/>
          </a:p>
        </p:txBody>
      </p:sp>
      <p:sp>
        <p:nvSpPr>
          <p:cNvPr id="231" name="Google Shape;231;p29"/>
          <p:cNvSpPr txBox="1"/>
          <p:nvPr/>
        </p:nvSpPr>
        <p:spPr>
          <a:xfrm>
            <a:off x="257250" y="1298550"/>
            <a:ext cx="4579800" cy="4002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endParaRPr/>
          </a:p>
        </p:txBody>
      </p:sp>
      <p:pic>
        <p:nvPicPr>
          <p:cNvPr id="232" name="Google Shape;232;p29"/>
          <p:cNvPicPr preferRelativeResize="0"/>
          <p:nvPr/>
        </p:nvPicPr>
        <p:blipFill rotWithShape="1">
          <a:blip r:embed="rId3">
            <a:alphaModFix/>
          </a:blip>
          <a:srcRect l="15511"/>
          <a:stretch/>
        </p:blipFill>
        <p:spPr>
          <a:xfrm rot="-5400000">
            <a:off x="7853663" y="1138389"/>
            <a:ext cx="4596424" cy="4080250"/>
          </a:xfrm>
          <a:prstGeom prst="rect">
            <a:avLst/>
          </a:prstGeom>
          <a:noFill/>
          <a:ln>
            <a:noFill/>
          </a:ln>
        </p:spPr>
      </p:pic>
      <p:pic>
        <p:nvPicPr>
          <p:cNvPr id="233" name="Google Shape;233;p29"/>
          <p:cNvPicPr preferRelativeResize="0"/>
          <p:nvPr/>
        </p:nvPicPr>
        <p:blipFill>
          <a:blip r:embed="rId4">
            <a:alphaModFix/>
          </a:blip>
          <a:stretch>
            <a:fillRect/>
          </a:stretch>
        </p:blipFill>
        <p:spPr>
          <a:xfrm rot="-5400000">
            <a:off x="-396711" y="1756025"/>
            <a:ext cx="4461199" cy="3345926"/>
          </a:xfrm>
          <a:prstGeom prst="rect">
            <a:avLst/>
          </a:prstGeom>
          <a:noFill/>
          <a:ln>
            <a:noFill/>
          </a:ln>
        </p:spPr>
      </p:pic>
      <p:pic>
        <p:nvPicPr>
          <p:cNvPr id="234" name="Google Shape;234;p29"/>
          <p:cNvPicPr preferRelativeResize="0"/>
          <p:nvPr/>
        </p:nvPicPr>
        <p:blipFill rotWithShape="1">
          <a:blip r:embed="rId5">
            <a:alphaModFix/>
          </a:blip>
          <a:srcRect r="10554"/>
          <a:stretch/>
        </p:blipFill>
        <p:spPr>
          <a:xfrm rot="10800000">
            <a:off x="3364299" y="880301"/>
            <a:ext cx="4915376" cy="3090974"/>
          </a:xfrm>
          <a:prstGeom prst="rect">
            <a:avLst/>
          </a:prstGeom>
          <a:noFill/>
          <a:ln>
            <a:noFill/>
          </a:ln>
        </p:spPr>
      </p:pic>
      <p:pic>
        <p:nvPicPr>
          <p:cNvPr id="235" name="Google Shape;235;p29"/>
          <p:cNvPicPr preferRelativeResize="0"/>
          <p:nvPr/>
        </p:nvPicPr>
        <p:blipFill rotWithShape="1">
          <a:blip r:embed="rId6">
            <a:alphaModFix/>
          </a:blip>
          <a:srcRect t="9012" b="11508"/>
          <a:stretch/>
        </p:blipFill>
        <p:spPr>
          <a:xfrm rot="-5400000">
            <a:off x="4349763" y="3368550"/>
            <a:ext cx="2919074" cy="4124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0"/>
          <p:cNvSpPr txBox="1">
            <a:spLocks noGrp="1"/>
          </p:cNvSpPr>
          <p:nvPr>
            <p:ph type="title"/>
          </p:nvPr>
        </p:nvSpPr>
        <p:spPr>
          <a:xfrm>
            <a:off x="364200" y="399925"/>
            <a:ext cx="10515600" cy="861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a:t>Facteurs aggravants </a:t>
            </a:r>
            <a:endParaRPr/>
          </a:p>
        </p:txBody>
      </p:sp>
      <p:sp>
        <p:nvSpPr>
          <p:cNvPr id="241" name="Google Shape;241;p30"/>
          <p:cNvSpPr txBox="1"/>
          <p:nvPr/>
        </p:nvSpPr>
        <p:spPr>
          <a:xfrm>
            <a:off x="497525" y="1474000"/>
            <a:ext cx="6120300" cy="169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US" sz="2200">
                <a:solidFill>
                  <a:srgbClr val="888888"/>
                </a:solidFill>
              </a:rPr>
              <a:t>Ils favorisent une </a:t>
            </a:r>
            <a:r>
              <a:rPr lang="en-US" sz="2200" b="1">
                <a:solidFill>
                  <a:srgbClr val="888888"/>
                </a:solidFill>
              </a:rPr>
              <a:t>augmentation de nos usages et achats de numérique</a:t>
            </a:r>
            <a:r>
              <a:rPr lang="en-US" sz="2200">
                <a:solidFill>
                  <a:srgbClr val="888888"/>
                </a:solidFill>
              </a:rPr>
              <a:t>, et par voie de conséquence </a:t>
            </a:r>
            <a:r>
              <a:rPr lang="en-US" sz="2200" b="1">
                <a:solidFill>
                  <a:srgbClr val="888888"/>
                </a:solidFill>
              </a:rPr>
              <a:t>les impacts environnementaux et sociaux associés. </a:t>
            </a:r>
            <a:endParaRPr sz="2200">
              <a:solidFill>
                <a:srgbClr val="888888"/>
              </a:solidFill>
            </a:endParaRPr>
          </a:p>
        </p:txBody>
      </p:sp>
      <p:sp>
        <p:nvSpPr>
          <p:cNvPr id="242" name="Google Shape;242;p30"/>
          <p:cNvSpPr txBox="1"/>
          <p:nvPr/>
        </p:nvSpPr>
        <p:spPr>
          <a:xfrm>
            <a:off x="7312625" y="5211775"/>
            <a:ext cx="4812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t>&lt;a href="https://www.freepik.com/vectors/art-flyer"&gt;Art flyer vector created by macrovector - www.freepik.com&lt;/a&gt;</a:t>
            </a:r>
            <a:endParaRPr sz="900"/>
          </a:p>
        </p:txBody>
      </p:sp>
      <p:pic>
        <p:nvPicPr>
          <p:cNvPr id="243" name="Google Shape;243;p30"/>
          <p:cNvPicPr preferRelativeResize="0"/>
          <p:nvPr/>
        </p:nvPicPr>
        <p:blipFill>
          <a:blip r:embed="rId3">
            <a:alphaModFix/>
          </a:blip>
          <a:stretch>
            <a:fillRect/>
          </a:stretch>
        </p:blipFill>
        <p:spPr>
          <a:xfrm>
            <a:off x="7496675" y="1545625"/>
            <a:ext cx="3498476" cy="34984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a:t>Facteurs aggravants </a:t>
            </a:r>
            <a:endParaRPr/>
          </a:p>
        </p:txBody>
      </p:sp>
      <p:sp>
        <p:nvSpPr>
          <p:cNvPr id="249" name="Google Shape;249;p31"/>
          <p:cNvSpPr txBox="1"/>
          <p:nvPr/>
        </p:nvSpPr>
        <p:spPr>
          <a:xfrm>
            <a:off x="838200" y="1859100"/>
            <a:ext cx="6120300" cy="446400"/>
          </a:xfrm>
          <a:prstGeom prst="rect">
            <a:avLst/>
          </a:prstGeom>
          <a:noFill/>
          <a:ln>
            <a:noFill/>
          </a:ln>
        </p:spPr>
        <p:txBody>
          <a:bodyPr spcFirstLastPara="1" wrap="square" lIns="91425" tIns="91425" rIns="91425" bIns="91425" anchor="t" anchorCtr="0">
            <a:spAutoFit/>
          </a:bodyPr>
          <a:lstStyle/>
          <a:p>
            <a:pPr marL="457200" lvl="0" indent="-336550" algn="just" rtl="0">
              <a:lnSpc>
                <a:spcPct val="115000"/>
              </a:lnSpc>
              <a:spcBef>
                <a:spcPts val="0"/>
              </a:spcBef>
              <a:spcAft>
                <a:spcPts val="0"/>
              </a:spcAft>
              <a:buClr>
                <a:srgbClr val="888888"/>
              </a:buClr>
              <a:buSzPts val="1700"/>
              <a:buChar char="●"/>
            </a:pPr>
            <a:r>
              <a:rPr lang="en-US" sz="1700" b="1">
                <a:solidFill>
                  <a:srgbClr val="888888"/>
                </a:solidFill>
              </a:rPr>
              <a:t>création permanente de nouveaux usages</a:t>
            </a:r>
            <a:endParaRPr sz="1700" b="1">
              <a:solidFill>
                <a:srgbClr val="888888"/>
              </a:solidFill>
            </a:endParaRPr>
          </a:p>
        </p:txBody>
      </p:sp>
      <p:pic>
        <p:nvPicPr>
          <p:cNvPr id="250" name="Google Shape;250;p31"/>
          <p:cNvPicPr preferRelativeResize="0"/>
          <p:nvPr/>
        </p:nvPicPr>
        <p:blipFill>
          <a:blip r:embed="rId3">
            <a:alphaModFix/>
          </a:blip>
          <a:stretch>
            <a:fillRect/>
          </a:stretch>
        </p:blipFill>
        <p:spPr>
          <a:xfrm>
            <a:off x="7069525" y="2222225"/>
            <a:ext cx="4577725" cy="3051075"/>
          </a:xfrm>
          <a:prstGeom prst="rect">
            <a:avLst/>
          </a:prstGeom>
          <a:noFill/>
          <a:ln>
            <a:noFill/>
          </a:ln>
        </p:spPr>
      </p:pic>
      <p:sp>
        <p:nvSpPr>
          <p:cNvPr id="251" name="Google Shape;251;p31"/>
          <p:cNvSpPr txBox="1"/>
          <p:nvPr/>
        </p:nvSpPr>
        <p:spPr>
          <a:xfrm>
            <a:off x="7685325" y="5549425"/>
            <a:ext cx="2523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111111"/>
                </a:solidFill>
                <a:highlight>
                  <a:srgbClr val="F5F5F5"/>
                </a:highlight>
                <a:latin typeface="Roboto"/>
                <a:ea typeface="Roboto"/>
                <a:cs typeface="Roboto"/>
                <a:sym typeface="Roboto"/>
              </a:rPr>
              <a:t>Photo by </a:t>
            </a:r>
            <a:r>
              <a:rPr lang="en-US" sz="1000" u="sng">
                <a:solidFill>
                  <a:srgbClr val="767676"/>
                </a:solidFill>
                <a:latin typeface="Roboto"/>
                <a:ea typeface="Roboto"/>
                <a:cs typeface="Roboto"/>
                <a:sym typeface="Roboto"/>
                <a:hlinkClick r:id="rId4">
                  <a:extLst>
                    <a:ext uri="{A12FA001-AC4F-418D-AE19-62706E023703}">
                      <ahyp:hlinkClr xmlns:ahyp="http://schemas.microsoft.com/office/drawing/2018/hyperlinkcolor" val="tx"/>
                    </a:ext>
                  </a:extLst>
                </a:hlinkClick>
              </a:rPr>
              <a:t>Andy Kelly</a:t>
            </a:r>
            <a:r>
              <a:rPr lang="en-US" sz="1000">
                <a:solidFill>
                  <a:srgbClr val="111111"/>
                </a:solidFill>
                <a:highlight>
                  <a:srgbClr val="F5F5F5"/>
                </a:highlight>
                <a:latin typeface="Roboto"/>
                <a:ea typeface="Roboto"/>
                <a:cs typeface="Roboto"/>
                <a:sym typeface="Roboto"/>
              </a:rPr>
              <a:t> on </a:t>
            </a:r>
            <a:r>
              <a:rPr lang="en-US" sz="1000" u="sng">
                <a:solidFill>
                  <a:srgbClr val="767676"/>
                </a:solidFill>
                <a:latin typeface="Roboto"/>
                <a:ea typeface="Roboto"/>
                <a:cs typeface="Roboto"/>
                <a:sym typeface="Roboto"/>
                <a:hlinkClick r:id="rId5">
                  <a:extLst>
                    <a:ext uri="{A12FA001-AC4F-418D-AE19-62706E023703}">
                      <ahyp:hlinkClr xmlns:ahyp="http://schemas.microsoft.com/office/drawing/2018/hyperlinkcolor" val="tx"/>
                    </a:ext>
                  </a:extLst>
                </a:hlinkClick>
              </a:rPr>
              <a:t>Unsplash</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a:t>Facteurs aggravants </a:t>
            </a:r>
            <a:endParaRPr/>
          </a:p>
        </p:txBody>
      </p:sp>
      <p:sp>
        <p:nvSpPr>
          <p:cNvPr id="257" name="Google Shape;257;p32"/>
          <p:cNvSpPr txBox="1"/>
          <p:nvPr/>
        </p:nvSpPr>
        <p:spPr>
          <a:xfrm>
            <a:off x="838200" y="1859100"/>
            <a:ext cx="6120300" cy="747300"/>
          </a:xfrm>
          <a:prstGeom prst="rect">
            <a:avLst/>
          </a:prstGeom>
          <a:noFill/>
          <a:ln>
            <a:noFill/>
          </a:ln>
        </p:spPr>
        <p:txBody>
          <a:bodyPr spcFirstLastPara="1" wrap="square" lIns="91425" tIns="91425" rIns="91425" bIns="91425" anchor="t" anchorCtr="0">
            <a:spAutoFit/>
          </a:bodyPr>
          <a:lstStyle/>
          <a:p>
            <a:pPr marL="457200" lvl="0" indent="-336550" algn="just" rtl="0">
              <a:lnSpc>
                <a:spcPct val="115000"/>
              </a:lnSpc>
              <a:spcBef>
                <a:spcPts val="0"/>
              </a:spcBef>
              <a:spcAft>
                <a:spcPts val="0"/>
              </a:spcAft>
              <a:buClr>
                <a:srgbClr val="888888"/>
              </a:buClr>
              <a:buSzPts val="1700"/>
              <a:buChar char="●"/>
            </a:pPr>
            <a:r>
              <a:rPr lang="en-US" sz="1700">
                <a:solidFill>
                  <a:srgbClr val="888888"/>
                </a:solidFill>
              </a:rPr>
              <a:t>création permanente de nouveaux usages</a:t>
            </a:r>
            <a:endParaRPr sz="1700">
              <a:solidFill>
                <a:srgbClr val="888888"/>
              </a:solidFill>
            </a:endParaRPr>
          </a:p>
          <a:p>
            <a:pPr marL="457200" lvl="0" indent="-336550" algn="just" rtl="0">
              <a:lnSpc>
                <a:spcPct val="115000"/>
              </a:lnSpc>
              <a:spcBef>
                <a:spcPts val="0"/>
              </a:spcBef>
              <a:spcAft>
                <a:spcPts val="0"/>
              </a:spcAft>
              <a:buClr>
                <a:srgbClr val="888888"/>
              </a:buClr>
              <a:buSzPts val="1700"/>
              <a:buChar char="●"/>
            </a:pPr>
            <a:r>
              <a:rPr lang="en-US" sz="1700" b="1">
                <a:solidFill>
                  <a:srgbClr val="888888"/>
                </a:solidFill>
              </a:rPr>
              <a:t>effet rebond</a:t>
            </a:r>
            <a:endParaRPr sz="1700">
              <a:solidFill>
                <a:srgbClr val="888888"/>
              </a:solidFill>
            </a:endParaRPr>
          </a:p>
        </p:txBody>
      </p:sp>
      <p:pic>
        <p:nvPicPr>
          <p:cNvPr id="258" name="Google Shape;258;p32"/>
          <p:cNvPicPr preferRelativeResize="0"/>
          <p:nvPr/>
        </p:nvPicPr>
        <p:blipFill>
          <a:blip r:embed="rId3">
            <a:alphaModFix/>
          </a:blip>
          <a:stretch>
            <a:fillRect/>
          </a:stretch>
        </p:blipFill>
        <p:spPr>
          <a:xfrm>
            <a:off x="9081288" y="2429013"/>
            <a:ext cx="2349875" cy="2349875"/>
          </a:xfrm>
          <a:prstGeom prst="rect">
            <a:avLst/>
          </a:prstGeom>
          <a:noFill/>
          <a:ln>
            <a:noFill/>
          </a:ln>
        </p:spPr>
      </p:pic>
      <p:pic>
        <p:nvPicPr>
          <p:cNvPr id="259" name="Google Shape;259;p32"/>
          <p:cNvPicPr preferRelativeResize="0"/>
          <p:nvPr/>
        </p:nvPicPr>
        <p:blipFill>
          <a:blip r:embed="rId4">
            <a:alphaModFix/>
          </a:blip>
          <a:stretch>
            <a:fillRect/>
          </a:stretch>
        </p:blipFill>
        <p:spPr>
          <a:xfrm>
            <a:off x="7067400" y="2974175"/>
            <a:ext cx="1905000" cy="190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a:t>Facteurs aggravants </a:t>
            </a:r>
            <a:endParaRPr/>
          </a:p>
        </p:txBody>
      </p:sp>
      <p:sp>
        <p:nvSpPr>
          <p:cNvPr id="265" name="Google Shape;265;p33"/>
          <p:cNvSpPr txBox="1"/>
          <p:nvPr/>
        </p:nvSpPr>
        <p:spPr>
          <a:xfrm>
            <a:off x="838200" y="1859100"/>
            <a:ext cx="6120300" cy="1048200"/>
          </a:xfrm>
          <a:prstGeom prst="rect">
            <a:avLst/>
          </a:prstGeom>
          <a:noFill/>
          <a:ln>
            <a:noFill/>
          </a:ln>
        </p:spPr>
        <p:txBody>
          <a:bodyPr spcFirstLastPara="1" wrap="square" lIns="91425" tIns="91425" rIns="91425" bIns="91425" anchor="t" anchorCtr="0">
            <a:spAutoFit/>
          </a:bodyPr>
          <a:lstStyle/>
          <a:p>
            <a:pPr marL="457200" lvl="0" indent="-336550" algn="just" rtl="0">
              <a:lnSpc>
                <a:spcPct val="115000"/>
              </a:lnSpc>
              <a:spcBef>
                <a:spcPts val="0"/>
              </a:spcBef>
              <a:spcAft>
                <a:spcPts val="0"/>
              </a:spcAft>
              <a:buClr>
                <a:srgbClr val="888888"/>
              </a:buClr>
              <a:buSzPts val="1700"/>
              <a:buChar char="●"/>
            </a:pPr>
            <a:r>
              <a:rPr lang="en-US" sz="1700">
                <a:solidFill>
                  <a:srgbClr val="888888"/>
                </a:solidFill>
              </a:rPr>
              <a:t>création permanente de nouveaux usages</a:t>
            </a:r>
            <a:endParaRPr sz="1700">
              <a:solidFill>
                <a:srgbClr val="888888"/>
              </a:solidFill>
            </a:endParaRPr>
          </a:p>
          <a:p>
            <a:pPr marL="457200" lvl="0" indent="-336550" algn="just" rtl="0">
              <a:lnSpc>
                <a:spcPct val="115000"/>
              </a:lnSpc>
              <a:spcBef>
                <a:spcPts val="0"/>
              </a:spcBef>
              <a:spcAft>
                <a:spcPts val="0"/>
              </a:spcAft>
              <a:buClr>
                <a:srgbClr val="888888"/>
              </a:buClr>
              <a:buSzPts val="1700"/>
              <a:buChar char="●"/>
            </a:pPr>
            <a:r>
              <a:rPr lang="en-US" sz="1700">
                <a:solidFill>
                  <a:srgbClr val="888888"/>
                </a:solidFill>
              </a:rPr>
              <a:t>effet rebond</a:t>
            </a:r>
            <a:endParaRPr sz="1700">
              <a:solidFill>
                <a:srgbClr val="888888"/>
              </a:solidFill>
            </a:endParaRPr>
          </a:p>
          <a:p>
            <a:pPr marL="457200" lvl="0" indent="-336550" algn="just" rtl="0">
              <a:lnSpc>
                <a:spcPct val="115000"/>
              </a:lnSpc>
              <a:spcBef>
                <a:spcPts val="0"/>
              </a:spcBef>
              <a:spcAft>
                <a:spcPts val="0"/>
              </a:spcAft>
              <a:buClr>
                <a:srgbClr val="888888"/>
              </a:buClr>
              <a:buSzPts val="1700"/>
              <a:buChar char="●"/>
            </a:pPr>
            <a:r>
              <a:rPr lang="en-US" sz="1700" b="1">
                <a:solidFill>
                  <a:srgbClr val="888888"/>
                </a:solidFill>
              </a:rPr>
              <a:t>dépendance à internet</a:t>
            </a:r>
            <a:endParaRPr sz="1700" b="1">
              <a:solidFill>
                <a:srgbClr val="888888"/>
              </a:solidFill>
            </a:endParaRPr>
          </a:p>
        </p:txBody>
      </p:sp>
      <p:pic>
        <p:nvPicPr>
          <p:cNvPr id="266" name="Google Shape;266;p33"/>
          <p:cNvPicPr preferRelativeResize="0"/>
          <p:nvPr/>
        </p:nvPicPr>
        <p:blipFill>
          <a:blip r:embed="rId3">
            <a:alphaModFix/>
          </a:blip>
          <a:stretch>
            <a:fillRect/>
          </a:stretch>
        </p:blipFill>
        <p:spPr>
          <a:xfrm>
            <a:off x="7469750" y="2376469"/>
            <a:ext cx="3997199" cy="2670008"/>
          </a:xfrm>
          <a:prstGeom prst="rect">
            <a:avLst/>
          </a:prstGeom>
          <a:noFill/>
          <a:ln>
            <a:noFill/>
          </a:ln>
        </p:spPr>
      </p:pic>
      <p:sp>
        <p:nvSpPr>
          <p:cNvPr id="267" name="Google Shape;267;p33"/>
          <p:cNvSpPr txBox="1"/>
          <p:nvPr/>
        </p:nvSpPr>
        <p:spPr>
          <a:xfrm>
            <a:off x="8410750" y="5192025"/>
            <a:ext cx="2523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111111"/>
                </a:solidFill>
                <a:highlight>
                  <a:srgbClr val="F5F5F5"/>
                </a:highlight>
                <a:latin typeface="Roboto"/>
                <a:ea typeface="Roboto"/>
                <a:cs typeface="Roboto"/>
                <a:sym typeface="Roboto"/>
              </a:rPr>
              <a:t>Photo by </a:t>
            </a:r>
            <a:r>
              <a:rPr lang="en-US" sz="1000" u="sng">
                <a:solidFill>
                  <a:srgbClr val="767676"/>
                </a:solidFill>
                <a:latin typeface="Roboto"/>
                <a:ea typeface="Roboto"/>
                <a:cs typeface="Roboto"/>
                <a:sym typeface="Roboto"/>
                <a:hlinkClick r:id="rId4">
                  <a:extLst>
                    <a:ext uri="{A12FA001-AC4F-418D-AE19-62706E023703}">
                      <ahyp:hlinkClr xmlns:ahyp="http://schemas.microsoft.com/office/drawing/2018/hyperlinkcolor" val="tx"/>
                    </a:ext>
                  </a:extLst>
                </a:hlinkClick>
              </a:rPr>
              <a:t>CardMapr</a:t>
            </a:r>
            <a:r>
              <a:rPr lang="en-US" sz="1000">
                <a:solidFill>
                  <a:srgbClr val="111111"/>
                </a:solidFill>
                <a:highlight>
                  <a:srgbClr val="F5F5F5"/>
                </a:highlight>
                <a:latin typeface="Roboto"/>
                <a:ea typeface="Roboto"/>
                <a:cs typeface="Roboto"/>
                <a:sym typeface="Roboto"/>
              </a:rPr>
              <a:t> on </a:t>
            </a:r>
            <a:r>
              <a:rPr lang="en-US" sz="1000" u="sng">
                <a:solidFill>
                  <a:srgbClr val="767676"/>
                </a:solidFill>
                <a:latin typeface="Roboto"/>
                <a:ea typeface="Roboto"/>
                <a:cs typeface="Roboto"/>
                <a:sym typeface="Roboto"/>
                <a:hlinkClick r:id="rId5">
                  <a:extLst>
                    <a:ext uri="{A12FA001-AC4F-418D-AE19-62706E023703}">
                      <ahyp:hlinkClr xmlns:ahyp="http://schemas.microsoft.com/office/drawing/2018/hyperlinkcolor" val="tx"/>
                    </a:ext>
                  </a:extLst>
                </a:hlinkClick>
              </a:rPr>
              <a:t>Unsplash</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6"/>
          <p:cNvPicPr preferRelativeResize="0"/>
          <p:nvPr/>
        </p:nvPicPr>
        <p:blipFill>
          <a:blip r:embed="rId3">
            <a:alphaModFix/>
          </a:blip>
          <a:stretch>
            <a:fillRect/>
          </a:stretch>
        </p:blipFill>
        <p:spPr>
          <a:xfrm>
            <a:off x="6402000" y="1228758"/>
            <a:ext cx="2972850" cy="2972850"/>
          </a:xfrm>
          <a:prstGeom prst="rect">
            <a:avLst/>
          </a:prstGeom>
          <a:noFill/>
          <a:ln>
            <a:noFill/>
          </a:ln>
        </p:spPr>
      </p:pic>
      <p:sp>
        <p:nvSpPr>
          <p:cNvPr id="109" name="Google Shape;109;p16"/>
          <p:cNvSpPr txBox="1">
            <a:spLocks noGrp="1"/>
          </p:cNvSpPr>
          <p:nvPr>
            <p:ph type="title"/>
          </p:nvPr>
        </p:nvSpPr>
        <p:spPr>
          <a:xfrm>
            <a:off x="423450" y="305900"/>
            <a:ext cx="10515600" cy="741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2800"/>
              <a:t>Activité de cartographie</a:t>
            </a:r>
            <a:endParaRPr sz="2800"/>
          </a:p>
        </p:txBody>
      </p:sp>
      <p:pic>
        <p:nvPicPr>
          <p:cNvPr id="110" name="Google Shape;110;p16"/>
          <p:cNvPicPr preferRelativeResize="0"/>
          <p:nvPr/>
        </p:nvPicPr>
        <p:blipFill rotWithShape="1">
          <a:blip r:embed="rId4">
            <a:alphaModFix/>
          </a:blip>
          <a:srcRect t="19164" b="48513"/>
          <a:stretch/>
        </p:blipFill>
        <p:spPr>
          <a:xfrm>
            <a:off x="5873000" y="869875"/>
            <a:ext cx="4381650" cy="1062202"/>
          </a:xfrm>
          <a:prstGeom prst="rect">
            <a:avLst/>
          </a:prstGeom>
          <a:noFill/>
          <a:ln>
            <a:noFill/>
          </a:ln>
        </p:spPr>
      </p:pic>
      <p:sp>
        <p:nvSpPr>
          <p:cNvPr id="111" name="Google Shape;111;p16"/>
          <p:cNvSpPr txBox="1"/>
          <p:nvPr/>
        </p:nvSpPr>
        <p:spPr>
          <a:xfrm>
            <a:off x="5698075" y="3797950"/>
            <a:ext cx="4977000" cy="1306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200">
                <a:solidFill>
                  <a:srgbClr val="888888"/>
                </a:solidFill>
              </a:rPr>
              <a:t>Préparation :</a:t>
            </a:r>
            <a:endParaRPr sz="2200">
              <a:solidFill>
                <a:srgbClr val="888888"/>
              </a:solidFill>
            </a:endParaRPr>
          </a:p>
          <a:p>
            <a:pPr marL="457200" lvl="0" indent="-368300" algn="l" rtl="0">
              <a:lnSpc>
                <a:spcPct val="90000"/>
              </a:lnSpc>
              <a:spcBef>
                <a:spcPts val="0"/>
              </a:spcBef>
              <a:spcAft>
                <a:spcPts val="0"/>
              </a:spcAft>
              <a:buClr>
                <a:srgbClr val="888888"/>
              </a:buClr>
              <a:buSzPts val="2200"/>
              <a:buChar char="●"/>
            </a:pPr>
            <a:r>
              <a:rPr lang="en-US" sz="2200">
                <a:solidFill>
                  <a:srgbClr val="888888"/>
                </a:solidFill>
              </a:rPr>
              <a:t>positionner les 3 cartons et les 2 flèches sur la table </a:t>
            </a:r>
            <a:r>
              <a:rPr lang="en-US" sz="1500">
                <a:solidFill>
                  <a:srgbClr val="888888"/>
                </a:solidFill>
              </a:rPr>
              <a:t>(dans l’ordre de la photo)</a:t>
            </a:r>
            <a:endParaRPr/>
          </a:p>
        </p:txBody>
      </p:sp>
      <p:sp>
        <p:nvSpPr>
          <p:cNvPr id="112" name="Google Shape;112;p16"/>
          <p:cNvSpPr txBox="1"/>
          <p:nvPr/>
        </p:nvSpPr>
        <p:spPr>
          <a:xfrm>
            <a:off x="503875" y="3797950"/>
            <a:ext cx="4977000" cy="1403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200" dirty="0" err="1">
                <a:solidFill>
                  <a:srgbClr val="888888"/>
                </a:solidFill>
              </a:rPr>
              <a:t>Modalité</a:t>
            </a:r>
            <a:r>
              <a:rPr lang="en-US" sz="2200" dirty="0">
                <a:solidFill>
                  <a:srgbClr val="888888"/>
                </a:solidFill>
              </a:rPr>
              <a:t> de </a:t>
            </a:r>
            <a:r>
              <a:rPr lang="en-US" sz="2200" dirty="0" err="1">
                <a:solidFill>
                  <a:srgbClr val="888888"/>
                </a:solidFill>
              </a:rPr>
              <a:t>l’activité</a:t>
            </a:r>
            <a:r>
              <a:rPr lang="en-US" sz="2200" dirty="0">
                <a:solidFill>
                  <a:srgbClr val="888888"/>
                </a:solidFill>
              </a:rPr>
              <a:t> : </a:t>
            </a:r>
            <a:endParaRPr sz="2200" dirty="0">
              <a:solidFill>
                <a:srgbClr val="888888"/>
              </a:solidFill>
            </a:endParaRPr>
          </a:p>
          <a:p>
            <a:pPr marL="457200" lvl="0" indent="-368300" algn="l" rtl="0">
              <a:lnSpc>
                <a:spcPct val="90000"/>
              </a:lnSpc>
              <a:spcBef>
                <a:spcPts val="0"/>
              </a:spcBef>
              <a:spcAft>
                <a:spcPts val="0"/>
              </a:spcAft>
              <a:buClr>
                <a:srgbClr val="888888"/>
              </a:buClr>
              <a:buSzPts val="2200"/>
              <a:buChar char="●"/>
            </a:pPr>
            <a:r>
              <a:rPr lang="en-US" sz="2200" dirty="0" err="1">
                <a:solidFill>
                  <a:srgbClr val="888888"/>
                </a:solidFill>
              </a:rPr>
              <a:t>en</a:t>
            </a:r>
            <a:r>
              <a:rPr lang="en-US" sz="2200" dirty="0">
                <a:solidFill>
                  <a:srgbClr val="888888"/>
                </a:solidFill>
              </a:rPr>
              <a:t> </a:t>
            </a:r>
            <a:r>
              <a:rPr lang="en-US" sz="2200" dirty="0" err="1">
                <a:solidFill>
                  <a:srgbClr val="888888"/>
                </a:solidFill>
              </a:rPr>
              <a:t>groupe</a:t>
            </a:r>
            <a:r>
              <a:rPr lang="en-US" sz="2200" dirty="0">
                <a:solidFill>
                  <a:srgbClr val="888888"/>
                </a:solidFill>
              </a:rPr>
              <a:t> de 5-6 </a:t>
            </a:r>
            <a:r>
              <a:rPr lang="en-US" sz="2200" dirty="0" err="1">
                <a:solidFill>
                  <a:srgbClr val="888888"/>
                </a:solidFill>
              </a:rPr>
              <a:t>élèves</a:t>
            </a:r>
            <a:endParaRPr sz="2200" dirty="0">
              <a:solidFill>
                <a:srgbClr val="888888"/>
              </a:solidFill>
            </a:endParaRPr>
          </a:p>
          <a:p>
            <a:pPr marL="457200" lvl="0" indent="-368300" algn="l" rtl="0">
              <a:lnSpc>
                <a:spcPct val="90000"/>
              </a:lnSpc>
              <a:spcBef>
                <a:spcPts val="0"/>
              </a:spcBef>
              <a:spcAft>
                <a:spcPts val="0"/>
              </a:spcAft>
              <a:buClr>
                <a:srgbClr val="888888"/>
              </a:buClr>
              <a:buSzPts val="2200"/>
              <a:buChar char="●"/>
            </a:pPr>
            <a:r>
              <a:rPr lang="en-US" sz="2200" dirty="0" err="1">
                <a:solidFill>
                  <a:srgbClr val="888888"/>
                </a:solidFill>
              </a:rPr>
              <a:t>en</a:t>
            </a:r>
            <a:r>
              <a:rPr lang="en-US" sz="2200" dirty="0">
                <a:solidFill>
                  <a:srgbClr val="888888"/>
                </a:solidFill>
              </a:rPr>
              <a:t> </a:t>
            </a:r>
            <a:r>
              <a:rPr lang="en-US" sz="2200" dirty="0" err="1">
                <a:solidFill>
                  <a:srgbClr val="888888"/>
                </a:solidFill>
              </a:rPr>
              <a:t>autonomie</a:t>
            </a:r>
            <a:r>
              <a:rPr lang="en-US" sz="2200" dirty="0">
                <a:solidFill>
                  <a:srgbClr val="888888"/>
                </a:solidFill>
              </a:rPr>
              <a:t>, </a:t>
            </a:r>
            <a:r>
              <a:rPr lang="en-US" sz="2200" dirty="0" err="1">
                <a:solidFill>
                  <a:srgbClr val="888888"/>
                </a:solidFill>
              </a:rPr>
              <a:t>en</a:t>
            </a:r>
            <a:r>
              <a:rPr lang="en-US" sz="2200" dirty="0">
                <a:solidFill>
                  <a:srgbClr val="888888"/>
                </a:solidFill>
              </a:rPr>
              <a:t> collaboration &amp; </a:t>
            </a:r>
            <a:r>
              <a:rPr lang="en-US" sz="2200" dirty="0" err="1">
                <a:solidFill>
                  <a:srgbClr val="888888"/>
                </a:solidFill>
              </a:rPr>
              <a:t>en</a:t>
            </a:r>
            <a:r>
              <a:rPr lang="en-US" sz="2200" dirty="0">
                <a:solidFill>
                  <a:srgbClr val="888888"/>
                </a:solidFill>
              </a:rPr>
              <a:t> intelligence collective</a:t>
            </a:r>
            <a:endParaRPr dirty="0"/>
          </a:p>
        </p:txBody>
      </p:sp>
      <p:pic>
        <p:nvPicPr>
          <p:cNvPr id="113" name="Google Shape;113;p16"/>
          <p:cNvPicPr preferRelativeResize="0"/>
          <p:nvPr/>
        </p:nvPicPr>
        <p:blipFill>
          <a:blip r:embed="rId5">
            <a:alphaModFix/>
          </a:blip>
          <a:stretch>
            <a:fillRect/>
          </a:stretch>
        </p:blipFill>
        <p:spPr>
          <a:xfrm>
            <a:off x="1793625" y="1727900"/>
            <a:ext cx="1662075" cy="1662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a:t>Facteurs aggravants </a:t>
            </a:r>
            <a:endParaRPr/>
          </a:p>
        </p:txBody>
      </p:sp>
      <p:sp>
        <p:nvSpPr>
          <p:cNvPr id="273" name="Google Shape;273;p34"/>
          <p:cNvSpPr txBox="1"/>
          <p:nvPr/>
        </p:nvSpPr>
        <p:spPr>
          <a:xfrm>
            <a:off x="838200" y="1859100"/>
            <a:ext cx="6120300" cy="1349100"/>
          </a:xfrm>
          <a:prstGeom prst="rect">
            <a:avLst/>
          </a:prstGeom>
          <a:noFill/>
          <a:ln>
            <a:noFill/>
          </a:ln>
        </p:spPr>
        <p:txBody>
          <a:bodyPr spcFirstLastPara="1" wrap="square" lIns="91425" tIns="91425" rIns="91425" bIns="91425" anchor="t" anchorCtr="0">
            <a:spAutoFit/>
          </a:bodyPr>
          <a:lstStyle/>
          <a:p>
            <a:pPr marL="457200" lvl="0" indent="-336550" algn="just" rtl="0">
              <a:lnSpc>
                <a:spcPct val="115000"/>
              </a:lnSpc>
              <a:spcBef>
                <a:spcPts val="0"/>
              </a:spcBef>
              <a:spcAft>
                <a:spcPts val="0"/>
              </a:spcAft>
              <a:buClr>
                <a:srgbClr val="888888"/>
              </a:buClr>
              <a:buSzPts val="1700"/>
              <a:buChar char="●"/>
            </a:pPr>
            <a:r>
              <a:rPr lang="en-US" sz="1700">
                <a:solidFill>
                  <a:srgbClr val="888888"/>
                </a:solidFill>
              </a:rPr>
              <a:t>création permanente de nouveaux usages</a:t>
            </a:r>
            <a:endParaRPr sz="1700">
              <a:solidFill>
                <a:srgbClr val="888888"/>
              </a:solidFill>
            </a:endParaRPr>
          </a:p>
          <a:p>
            <a:pPr marL="457200" lvl="0" indent="-336550" algn="just" rtl="0">
              <a:lnSpc>
                <a:spcPct val="115000"/>
              </a:lnSpc>
              <a:spcBef>
                <a:spcPts val="0"/>
              </a:spcBef>
              <a:spcAft>
                <a:spcPts val="0"/>
              </a:spcAft>
              <a:buClr>
                <a:srgbClr val="888888"/>
              </a:buClr>
              <a:buSzPts val="1700"/>
              <a:buChar char="●"/>
            </a:pPr>
            <a:r>
              <a:rPr lang="en-US" sz="1700">
                <a:solidFill>
                  <a:srgbClr val="888888"/>
                </a:solidFill>
              </a:rPr>
              <a:t>effet rebond</a:t>
            </a:r>
            <a:endParaRPr sz="1700">
              <a:solidFill>
                <a:srgbClr val="888888"/>
              </a:solidFill>
            </a:endParaRPr>
          </a:p>
          <a:p>
            <a:pPr marL="457200" lvl="0" indent="-336550" algn="just" rtl="0">
              <a:lnSpc>
                <a:spcPct val="115000"/>
              </a:lnSpc>
              <a:spcBef>
                <a:spcPts val="0"/>
              </a:spcBef>
              <a:spcAft>
                <a:spcPts val="0"/>
              </a:spcAft>
              <a:buClr>
                <a:srgbClr val="888888"/>
              </a:buClr>
              <a:buSzPts val="1700"/>
              <a:buChar char="●"/>
            </a:pPr>
            <a:r>
              <a:rPr lang="en-US" sz="1700">
                <a:solidFill>
                  <a:srgbClr val="888888"/>
                </a:solidFill>
              </a:rPr>
              <a:t>dépendance à internet</a:t>
            </a:r>
            <a:endParaRPr sz="1700">
              <a:solidFill>
                <a:srgbClr val="888888"/>
              </a:solidFill>
            </a:endParaRPr>
          </a:p>
          <a:p>
            <a:pPr marL="457200" lvl="0" indent="-336550" algn="just" rtl="0">
              <a:lnSpc>
                <a:spcPct val="115000"/>
              </a:lnSpc>
              <a:spcBef>
                <a:spcPts val="0"/>
              </a:spcBef>
              <a:spcAft>
                <a:spcPts val="0"/>
              </a:spcAft>
              <a:buClr>
                <a:srgbClr val="888888"/>
              </a:buClr>
              <a:buSzPts val="1700"/>
              <a:buChar char="●"/>
            </a:pPr>
            <a:r>
              <a:rPr lang="en-US" sz="1700" b="1">
                <a:solidFill>
                  <a:srgbClr val="888888"/>
                </a:solidFill>
              </a:rPr>
              <a:t>obsolescence technique</a:t>
            </a:r>
            <a:endParaRPr sz="1700" b="1">
              <a:solidFill>
                <a:srgbClr val="888888"/>
              </a:solidFill>
            </a:endParaRPr>
          </a:p>
        </p:txBody>
      </p:sp>
      <p:pic>
        <p:nvPicPr>
          <p:cNvPr id="274" name="Google Shape;274;p34"/>
          <p:cNvPicPr preferRelativeResize="0"/>
          <p:nvPr/>
        </p:nvPicPr>
        <p:blipFill>
          <a:blip r:embed="rId3">
            <a:alphaModFix/>
          </a:blip>
          <a:stretch>
            <a:fillRect/>
          </a:stretch>
        </p:blipFill>
        <p:spPr>
          <a:xfrm>
            <a:off x="7359499" y="2232100"/>
            <a:ext cx="4101248" cy="2733501"/>
          </a:xfrm>
          <a:prstGeom prst="rect">
            <a:avLst/>
          </a:prstGeom>
          <a:noFill/>
          <a:ln>
            <a:noFill/>
          </a:ln>
        </p:spPr>
      </p:pic>
      <p:sp>
        <p:nvSpPr>
          <p:cNvPr id="275" name="Google Shape;275;p34"/>
          <p:cNvSpPr txBox="1"/>
          <p:nvPr/>
        </p:nvSpPr>
        <p:spPr>
          <a:xfrm>
            <a:off x="8216650" y="5143500"/>
            <a:ext cx="2523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111111"/>
                </a:solidFill>
                <a:highlight>
                  <a:srgbClr val="F5F5F5"/>
                </a:highlight>
                <a:latin typeface="Roboto"/>
                <a:ea typeface="Roboto"/>
                <a:cs typeface="Roboto"/>
                <a:sym typeface="Roboto"/>
              </a:rPr>
              <a:t>Photo by </a:t>
            </a:r>
            <a:r>
              <a:rPr lang="en-US" sz="1000" u="sng">
                <a:solidFill>
                  <a:srgbClr val="767676"/>
                </a:solidFill>
                <a:latin typeface="Roboto"/>
                <a:ea typeface="Roboto"/>
                <a:cs typeface="Roboto"/>
                <a:sym typeface="Roboto"/>
                <a:hlinkClick r:id="rId4">
                  <a:extLst>
                    <a:ext uri="{A12FA001-AC4F-418D-AE19-62706E023703}">
                      <ahyp:hlinkClr xmlns:ahyp="http://schemas.microsoft.com/office/drawing/2018/hyperlinkcolor" val="tx"/>
                    </a:ext>
                  </a:extLst>
                </a:hlinkClick>
              </a:rPr>
              <a:t>Elisa Ventur</a:t>
            </a:r>
            <a:r>
              <a:rPr lang="en-US" sz="1000">
                <a:solidFill>
                  <a:srgbClr val="111111"/>
                </a:solidFill>
                <a:highlight>
                  <a:srgbClr val="F5F5F5"/>
                </a:highlight>
                <a:latin typeface="Roboto"/>
                <a:ea typeface="Roboto"/>
                <a:cs typeface="Roboto"/>
                <a:sym typeface="Roboto"/>
              </a:rPr>
              <a:t> on </a:t>
            </a:r>
            <a:r>
              <a:rPr lang="en-US" sz="1000" u="sng">
                <a:solidFill>
                  <a:srgbClr val="767676"/>
                </a:solidFill>
                <a:latin typeface="Roboto"/>
                <a:ea typeface="Roboto"/>
                <a:cs typeface="Roboto"/>
                <a:sym typeface="Roboto"/>
                <a:hlinkClick r:id="rId5">
                  <a:extLst>
                    <a:ext uri="{A12FA001-AC4F-418D-AE19-62706E023703}">
                      <ahyp:hlinkClr xmlns:ahyp="http://schemas.microsoft.com/office/drawing/2018/hyperlinkcolor" val="tx"/>
                    </a:ext>
                  </a:extLst>
                </a:hlinkClick>
              </a:rPr>
              <a:t>Unsplash</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a:t>Facteurs aggravants </a:t>
            </a:r>
            <a:endParaRPr/>
          </a:p>
        </p:txBody>
      </p:sp>
      <p:sp>
        <p:nvSpPr>
          <p:cNvPr id="281" name="Google Shape;281;p35"/>
          <p:cNvSpPr txBox="1"/>
          <p:nvPr/>
        </p:nvSpPr>
        <p:spPr>
          <a:xfrm>
            <a:off x="838200" y="1859100"/>
            <a:ext cx="6120300" cy="1650000"/>
          </a:xfrm>
          <a:prstGeom prst="rect">
            <a:avLst/>
          </a:prstGeom>
          <a:noFill/>
          <a:ln>
            <a:noFill/>
          </a:ln>
        </p:spPr>
        <p:txBody>
          <a:bodyPr spcFirstLastPara="1" wrap="square" lIns="91425" tIns="91425" rIns="91425" bIns="91425" anchor="t" anchorCtr="0">
            <a:spAutoFit/>
          </a:bodyPr>
          <a:lstStyle/>
          <a:p>
            <a:pPr marL="457200" lvl="0" indent="-336550" algn="just" rtl="0">
              <a:lnSpc>
                <a:spcPct val="115000"/>
              </a:lnSpc>
              <a:spcBef>
                <a:spcPts val="0"/>
              </a:spcBef>
              <a:spcAft>
                <a:spcPts val="0"/>
              </a:spcAft>
              <a:buClr>
                <a:srgbClr val="888888"/>
              </a:buClr>
              <a:buSzPts val="1700"/>
              <a:buChar char="●"/>
            </a:pPr>
            <a:r>
              <a:rPr lang="en-US" sz="1700">
                <a:solidFill>
                  <a:srgbClr val="888888"/>
                </a:solidFill>
              </a:rPr>
              <a:t>création permanente de nouveaux usages</a:t>
            </a:r>
            <a:endParaRPr sz="1700">
              <a:solidFill>
                <a:srgbClr val="888888"/>
              </a:solidFill>
            </a:endParaRPr>
          </a:p>
          <a:p>
            <a:pPr marL="457200" lvl="0" indent="-336550" algn="just" rtl="0">
              <a:lnSpc>
                <a:spcPct val="115000"/>
              </a:lnSpc>
              <a:spcBef>
                <a:spcPts val="0"/>
              </a:spcBef>
              <a:spcAft>
                <a:spcPts val="0"/>
              </a:spcAft>
              <a:buClr>
                <a:srgbClr val="888888"/>
              </a:buClr>
              <a:buSzPts val="1700"/>
              <a:buChar char="●"/>
            </a:pPr>
            <a:r>
              <a:rPr lang="en-US" sz="1700">
                <a:solidFill>
                  <a:srgbClr val="888888"/>
                </a:solidFill>
              </a:rPr>
              <a:t>effet rebond</a:t>
            </a:r>
            <a:endParaRPr sz="1700">
              <a:solidFill>
                <a:srgbClr val="888888"/>
              </a:solidFill>
            </a:endParaRPr>
          </a:p>
          <a:p>
            <a:pPr marL="457200" lvl="0" indent="-336550" algn="just" rtl="0">
              <a:lnSpc>
                <a:spcPct val="115000"/>
              </a:lnSpc>
              <a:spcBef>
                <a:spcPts val="0"/>
              </a:spcBef>
              <a:spcAft>
                <a:spcPts val="0"/>
              </a:spcAft>
              <a:buClr>
                <a:srgbClr val="888888"/>
              </a:buClr>
              <a:buSzPts val="1700"/>
              <a:buChar char="●"/>
            </a:pPr>
            <a:r>
              <a:rPr lang="en-US" sz="1700">
                <a:solidFill>
                  <a:srgbClr val="888888"/>
                </a:solidFill>
              </a:rPr>
              <a:t>dépendance à internet</a:t>
            </a:r>
            <a:endParaRPr sz="1700">
              <a:solidFill>
                <a:srgbClr val="888888"/>
              </a:solidFill>
            </a:endParaRPr>
          </a:p>
          <a:p>
            <a:pPr marL="457200" lvl="0" indent="-336550" algn="just" rtl="0">
              <a:lnSpc>
                <a:spcPct val="115000"/>
              </a:lnSpc>
              <a:spcBef>
                <a:spcPts val="0"/>
              </a:spcBef>
              <a:spcAft>
                <a:spcPts val="0"/>
              </a:spcAft>
              <a:buClr>
                <a:srgbClr val="888888"/>
              </a:buClr>
              <a:buSzPts val="1700"/>
              <a:buChar char="●"/>
            </a:pPr>
            <a:r>
              <a:rPr lang="en-US" sz="1700">
                <a:solidFill>
                  <a:srgbClr val="888888"/>
                </a:solidFill>
              </a:rPr>
              <a:t>obsolescence technique</a:t>
            </a:r>
            <a:endParaRPr sz="1700">
              <a:solidFill>
                <a:srgbClr val="888888"/>
              </a:solidFill>
            </a:endParaRPr>
          </a:p>
          <a:p>
            <a:pPr marL="457200" lvl="0" indent="-336550" algn="just" rtl="0">
              <a:lnSpc>
                <a:spcPct val="115000"/>
              </a:lnSpc>
              <a:spcBef>
                <a:spcPts val="0"/>
              </a:spcBef>
              <a:spcAft>
                <a:spcPts val="0"/>
              </a:spcAft>
              <a:buClr>
                <a:srgbClr val="888888"/>
              </a:buClr>
              <a:buSzPts val="1700"/>
              <a:buChar char="●"/>
            </a:pPr>
            <a:r>
              <a:rPr lang="en-US" sz="1700" b="1">
                <a:solidFill>
                  <a:srgbClr val="888888"/>
                </a:solidFill>
              </a:rPr>
              <a:t>obsolescence psychologique </a:t>
            </a:r>
            <a:endParaRPr sz="1700" b="1">
              <a:solidFill>
                <a:srgbClr val="888888"/>
              </a:solidFill>
            </a:endParaRPr>
          </a:p>
        </p:txBody>
      </p:sp>
      <p:pic>
        <p:nvPicPr>
          <p:cNvPr id="282" name="Google Shape;282;p35"/>
          <p:cNvPicPr preferRelativeResize="0"/>
          <p:nvPr/>
        </p:nvPicPr>
        <p:blipFill>
          <a:blip r:embed="rId3">
            <a:alphaModFix/>
          </a:blip>
          <a:stretch>
            <a:fillRect/>
          </a:stretch>
        </p:blipFill>
        <p:spPr>
          <a:xfrm>
            <a:off x="7631499" y="2095912"/>
            <a:ext cx="3478052" cy="2642500"/>
          </a:xfrm>
          <a:prstGeom prst="rect">
            <a:avLst/>
          </a:prstGeom>
          <a:noFill/>
          <a:ln>
            <a:noFill/>
          </a:ln>
        </p:spPr>
      </p:pic>
      <p:sp>
        <p:nvSpPr>
          <p:cNvPr id="283" name="Google Shape;283;p35"/>
          <p:cNvSpPr txBox="1"/>
          <p:nvPr/>
        </p:nvSpPr>
        <p:spPr>
          <a:xfrm>
            <a:off x="7494325" y="2590500"/>
            <a:ext cx="3170100" cy="19239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US" sz="1100">
                <a:solidFill>
                  <a:schemeClr val="dk1"/>
                </a:solidFill>
              </a:rPr>
              <a:t>Black friday </a:t>
            </a:r>
            <a:endParaRPr sz="1100">
              <a:solidFill>
                <a:schemeClr val="dk1"/>
              </a:solidFill>
            </a:endParaRPr>
          </a:p>
          <a:p>
            <a:pPr marL="457200" lvl="0" indent="0" algn="l" rtl="0">
              <a:spcBef>
                <a:spcPts val="0"/>
              </a:spcBef>
              <a:spcAft>
                <a:spcPts val="0"/>
              </a:spcAft>
              <a:buNone/>
            </a:pPr>
            <a:endParaRPr sz="1100">
              <a:solidFill>
                <a:schemeClr val="dk1"/>
              </a:solidFill>
            </a:endParaRPr>
          </a:p>
          <a:p>
            <a:pPr marL="457200" lvl="0" indent="0" algn="l" rtl="0">
              <a:spcBef>
                <a:spcPts val="0"/>
              </a:spcBef>
              <a:spcAft>
                <a:spcPts val="0"/>
              </a:spcAft>
              <a:buNone/>
            </a:pPr>
            <a:r>
              <a:rPr lang="en-US" sz="1100">
                <a:solidFill>
                  <a:schemeClr val="dk1"/>
                </a:solidFill>
              </a:rPr>
              <a:t>Promotions</a:t>
            </a:r>
            <a:endParaRPr sz="1100">
              <a:solidFill>
                <a:schemeClr val="dk1"/>
              </a:solidFill>
            </a:endParaRPr>
          </a:p>
          <a:p>
            <a:pPr marL="457200" lvl="0" indent="0" algn="l" rtl="0">
              <a:spcBef>
                <a:spcPts val="0"/>
              </a:spcBef>
              <a:spcAft>
                <a:spcPts val="0"/>
              </a:spcAft>
              <a:buNone/>
            </a:pPr>
            <a:endParaRPr sz="1100">
              <a:solidFill>
                <a:schemeClr val="dk1"/>
              </a:solidFill>
            </a:endParaRPr>
          </a:p>
          <a:p>
            <a:pPr marL="457200" lvl="0" indent="0" algn="l" rtl="0">
              <a:spcBef>
                <a:spcPts val="0"/>
              </a:spcBef>
              <a:spcAft>
                <a:spcPts val="0"/>
              </a:spcAft>
              <a:buNone/>
            </a:pPr>
            <a:r>
              <a:rPr lang="en-US" sz="1100">
                <a:solidFill>
                  <a:schemeClr val="dk1"/>
                </a:solidFill>
              </a:rPr>
              <a:t>Actions</a:t>
            </a:r>
            <a:endParaRPr sz="1100">
              <a:solidFill>
                <a:schemeClr val="dk1"/>
              </a:solidFill>
            </a:endParaRPr>
          </a:p>
          <a:p>
            <a:pPr marL="457200" lvl="0" indent="0" algn="l" rtl="0">
              <a:spcBef>
                <a:spcPts val="0"/>
              </a:spcBef>
              <a:spcAft>
                <a:spcPts val="0"/>
              </a:spcAft>
              <a:buNone/>
            </a:pPr>
            <a:endParaRPr sz="1100">
              <a:solidFill>
                <a:schemeClr val="dk1"/>
              </a:solidFill>
            </a:endParaRPr>
          </a:p>
          <a:p>
            <a:pPr marL="457200" lvl="0" indent="0" algn="l" rtl="0">
              <a:spcBef>
                <a:spcPts val="0"/>
              </a:spcBef>
              <a:spcAft>
                <a:spcPts val="0"/>
              </a:spcAft>
              <a:buNone/>
            </a:pPr>
            <a:r>
              <a:rPr lang="en-US" sz="1100">
                <a:solidFill>
                  <a:schemeClr val="dk1"/>
                </a:solidFill>
              </a:rPr>
              <a:t>Pression sociale</a:t>
            </a:r>
            <a:endParaRPr sz="1100">
              <a:solidFill>
                <a:schemeClr val="dk1"/>
              </a:solidFill>
            </a:endParaRPr>
          </a:p>
          <a:p>
            <a:pPr marL="457200" lvl="0" indent="0" algn="l" rtl="0">
              <a:spcBef>
                <a:spcPts val="0"/>
              </a:spcBef>
              <a:spcAft>
                <a:spcPts val="0"/>
              </a:spcAft>
              <a:buNone/>
            </a:pPr>
            <a:endParaRPr sz="1100">
              <a:solidFill>
                <a:schemeClr val="dk1"/>
              </a:solidFill>
            </a:endParaRPr>
          </a:p>
          <a:p>
            <a:pPr marL="457200" lvl="0" indent="0" algn="l" rtl="0">
              <a:spcBef>
                <a:spcPts val="0"/>
              </a:spcBef>
              <a:spcAft>
                <a:spcPts val="0"/>
              </a:spcAft>
              <a:buNone/>
            </a:pPr>
            <a:r>
              <a:rPr lang="en-US" sz="1100">
                <a:solidFill>
                  <a:schemeClr val="dk1"/>
                </a:solidFill>
              </a:rPr>
              <a:t>Bonnes affaires…</a:t>
            </a:r>
            <a:endParaRPr sz="1100">
              <a:solidFill>
                <a:schemeClr val="dk1"/>
              </a:solidFill>
            </a:endParaRPr>
          </a:p>
          <a:p>
            <a:pPr marL="0" lvl="0" indent="0" algn="l" rtl="0">
              <a:spcBef>
                <a:spcPts val="0"/>
              </a:spcBef>
              <a:spcAft>
                <a:spcPts val="0"/>
              </a:spcAft>
              <a:buNone/>
            </a:pPr>
            <a:endParaRPr/>
          </a:p>
        </p:txBody>
      </p:sp>
      <p:sp>
        <p:nvSpPr>
          <p:cNvPr id="284" name="Google Shape;284;p35"/>
          <p:cNvSpPr txBox="1"/>
          <p:nvPr/>
        </p:nvSpPr>
        <p:spPr>
          <a:xfrm>
            <a:off x="9510000" y="2698200"/>
            <a:ext cx="1843800" cy="1708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US" sz="1100">
                <a:solidFill>
                  <a:schemeClr val="dk1"/>
                </a:solidFill>
              </a:rPr>
              <a:t>Publicité </a:t>
            </a:r>
            <a:endParaRPr sz="1100">
              <a:solidFill>
                <a:schemeClr val="dk1"/>
              </a:solidFill>
            </a:endParaRPr>
          </a:p>
          <a:p>
            <a:pPr marL="457200" lvl="0" indent="0" algn="l" rtl="0">
              <a:spcBef>
                <a:spcPts val="0"/>
              </a:spcBef>
              <a:spcAft>
                <a:spcPts val="0"/>
              </a:spcAft>
              <a:buNone/>
            </a:pPr>
            <a:endParaRPr sz="1100">
              <a:solidFill>
                <a:schemeClr val="dk1"/>
              </a:solidFill>
            </a:endParaRPr>
          </a:p>
          <a:p>
            <a:pPr marL="457200" lvl="0" indent="0" algn="l" rtl="0">
              <a:spcBef>
                <a:spcPts val="0"/>
              </a:spcBef>
              <a:spcAft>
                <a:spcPts val="0"/>
              </a:spcAft>
              <a:buNone/>
            </a:pPr>
            <a:r>
              <a:rPr lang="en-US" sz="1100">
                <a:solidFill>
                  <a:schemeClr val="dk1"/>
                </a:solidFill>
              </a:rPr>
              <a:t>Offre spéciale</a:t>
            </a:r>
            <a:endParaRPr sz="1100">
              <a:solidFill>
                <a:schemeClr val="dk1"/>
              </a:solidFill>
            </a:endParaRPr>
          </a:p>
          <a:p>
            <a:pPr marL="457200" lvl="0" indent="0" algn="l" rtl="0">
              <a:spcBef>
                <a:spcPts val="0"/>
              </a:spcBef>
              <a:spcAft>
                <a:spcPts val="0"/>
              </a:spcAft>
              <a:buNone/>
            </a:pPr>
            <a:endParaRPr sz="1100">
              <a:solidFill>
                <a:schemeClr val="dk1"/>
              </a:solidFill>
            </a:endParaRPr>
          </a:p>
          <a:p>
            <a:pPr marL="457200" lvl="0" indent="0" algn="l" rtl="0">
              <a:spcBef>
                <a:spcPts val="0"/>
              </a:spcBef>
              <a:spcAft>
                <a:spcPts val="0"/>
              </a:spcAft>
              <a:buNone/>
            </a:pPr>
            <a:r>
              <a:rPr lang="en-US" sz="1100">
                <a:solidFill>
                  <a:schemeClr val="dk1"/>
                </a:solidFill>
              </a:rPr>
              <a:t>Nouveauté </a:t>
            </a:r>
            <a:endParaRPr sz="1100">
              <a:solidFill>
                <a:schemeClr val="dk1"/>
              </a:solidFill>
            </a:endParaRPr>
          </a:p>
          <a:p>
            <a:pPr marL="457200" lvl="0" indent="0" algn="l" rtl="0">
              <a:spcBef>
                <a:spcPts val="0"/>
              </a:spcBef>
              <a:spcAft>
                <a:spcPts val="0"/>
              </a:spcAft>
              <a:buNone/>
            </a:pPr>
            <a:endParaRPr sz="1100">
              <a:solidFill>
                <a:schemeClr val="dk1"/>
              </a:solidFill>
            </a:endParaRPr>
          </a:p>
          <a:p>
            <a:pPr marL="457200" lvl="0" indent="0" algn="l" rtl="0">
              <a:spcBef>
                <a:spcPts val="0"/>
              </a:spcBef>
              <a:spcAft>
                <a:spcPts val="0"/>
              </a:spcAft>
              <a:buNone/>
            </a:pPr>
            <a:r>
              <a:rPr lang="en-US" sz="1100">
                <a:solidFill>
                  <a:schemeClr val="dk1"/>
                </a:solidFill>
              </a:rPr>
              <a:t>Tendance</a:t>
            </a:r>
            <a:endParaRPr sz="1100">
              <a:solidFill>
                <a:schemeClr val="dk1"/>
              </a:solidFill>
            </a:endParaRPr>
          </a:p>
          <a:p>
            <a:pPr marL="0" lvl="0" indent="0" algn="l" rtl="0">
              <a:spcBef>
                <a:spcPts val="0"/>
              </a:spcBef>
              <a:spcAft>
                <a:spcPts val="0"/>
              </a:spcAft>
              <a:buNone/>
            </a:pPr>
            <a:endParaRPr sz="1100">
              <a:solidFill>
                <a:schemeClr val="dk1"/>
              </a:solidFill>
            </a:endParaRPr>
          </a:p>
          <a:p>
            <a:pPr marL="457200" lvl="0" indent="0" algn="l" rtl="0">
              <a:spcBef>
                <a:spcPts val="0"/>
              </a:spcBef>
              <a:spcAft>
                <a:spcPts val="0"/>
              </a:spcAft>
              <a:buNone/>
            </a:pPr>
            <a:r>
              <a:rPr lang="en-US" sz="1100">
                <a:solidFill>
                  <a:schemeClr val="dk1"/>
                </a:solidFill>
              </a:rPr>
              <a:t>Opportunité…</a:t>
            </a:r>
            <a:endParaRPr/>
          </a:p>
        </p:txBody>
      </p:sp>
      <p:sp>
        <p:nvSpPr>
          <p:cNvPr id="285" name="Google Shape;285;p35"/>
          <p:cNvSpPr txBox="1"/>
          <p:nvPr/>
        </p:nvSpPr>
        <p:spPr>
          <a:xfrm>
            <a:off x="7974025" y="5062625"/>
            <a:ext cx="2523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111111"/>
                </a:solidFill>
                <a:highlight>
                  <a:srgbClr val="F5F5F5"/>
                </a:highlight>
                <a:latin typeface="Roboto"/>
                <a:ea typeface="Roboto"/>
                <a:cs typeface="Roboto"/>
                <a:sym typeface="Roboto"/>
              </a:rPr>
              <a:t>Photo by </a:t>
            </a:r>
            <a:r>
              <a:rPr lang="en-US" sz="1000" u="sng">
                <a:solidFill>
                  <a:srgbClr val="767676"/>
                </a:solidFill>
                <a:latin typeface="Roboto"/>
                <a:ea typeface="Roboto"/>
                <a:cs typeface="Roboto"/>
                <a:sym typeface="Roboto"/>
                <a:hlinkClick r:id="rId4">
                  <a:extLst>
                    <a:ext uri="{A12FA001-AC4F-418D-AE19-62706E023703}">
                      <ahyp:hlinkClr xmlns:ahyp="http://schemas.microsoft.com/office/drawing/2018/hyperlinkcolor" val="tx"/>
                    </a:ext>
                  </a:extLst>
                </a:hlinkClick>
              </a:rPr>
              <a:t>Milad Fakurian</a:t>
            </a:r>
            <a:r>
              <a:rPr lang="en-US" sz="1000">
                <a:solidFill>
                  <a:srgbClr val="111111"/>
                </a:solidFill>
                <a:highlight>
                  <a:srgbClr val="F5F5F5"/>
                </a:highlight>
                <a:latin typeface="Roboto"/>
                <a:ea typeface="Roboto"/>
                <a:cs typeface="Roboto"/>
                <a:sym typeface="Roboto"/>
              </a:rPr>
              <a:t> on </a:t>
            </a:r>
            <a:r>
              <a:rPr lang="en-US" sz="1000" u="sng">
                <a:solidFill>
                  <a:srgbClr val="767676"/>
                </a:solidFill>
                <a:latin typeface="Roboto"/>
                <a:ea typeface="Roboto"/>
                <a:cs typeface="Roboto"/>
                <a:sym typeface="Roboto"/>
                <a:hlinkClick r:id="rId5">
                  <a:extLst>
                    <a:ext uri="{A12FA001-AC4F-418D-AE19-62706E023703}">
                      <ahyp:hlinkClr xmlns:ahyp="http://schemas.microsoft.com/office/drawing/2018/hyperlinkcolor" val="tx"/>
                    </a:ext>
                  </a:extLst>
                </a:hlinkClick>
              </a:rPr>
              <a:t>Unsplash</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a:t>Facteurs aggravants </a:t>
            </a:r>
            <a:endParaRPr/>
          </a:p>
        </p:txBody>
      </p:sp>
      <p:sp>
        <p:nvSpPr>
          <p:cNvPr id="291" name="Google Shape;291;p36"/>
          <p:cNvSpPr txBox="1"/>
          <p:nvPr/>
        </p:nvSpPr>
        <p:spPr>
          <a:xfrm>
            <a:off x="838200" y="1859100"/>
            <a:ext cx="6120300" cy="1950900"/>
          </a:xfrm>
          <a:prstGeom prst="rect">
            <a:avLst/>
          </a:prstGeom>
          <a:noFill/>
          <a:ln>
            <a:noFill/>
          </a:ln>
        </p:spPr>
        <p:txBody>
          <a:bodyPr spcFirstLastPara="1" wrap="square" lIns="91425" tIns="91425" rIns="91425" bIns="91425" anchor="t" anchorCtr="0">
            <a:spAutoFit/>
          </a:bodyPr>
          <a:lstStyle/>
          <a:p>
            <a:pPr marL="457200" lvl="0" indent="-336550" algn="just" rtl="0">
              <a:lnSpc>
                <a:spcPct val="115000"/>
              </a:lnSpc>
              <a:spcBef>
                <a:spcPts val="0"/>
              </a:spcBef>
              <a:spcAft>
                <a:spcPts val="0"/>
              </a:spcAft>
              <a:buClr>
                <a:srgbClr val="888888"/>
              </a:buClr>
              <a:buSzPts val="1700"/>
              <a:buChar char="●"/>
            </a:pPr>
            <a:r>
              <a:rPr lang="en-US" sz="1700">
                <a:solidFill>
                  <a:srgbClr val="888888"/>
                </a:solidFill>
              </a:rPr>
              <a:t>création permanente de nouveaux usages</a:t>
            </a:r>
            <a:endParaRPr sz="1700">
              <a:solidFill>
                <a:srgbClr val="888888"/>
              </a:solidFill>
            </a:endParaRPr>
          </a:p>
          <a:p>
            <a:pPr marL="457200" lvl="0" indent="-336550" algn="just" rtl="0">
              <a:lnSpc>
                <a:spcPct val="115000"/>
              </a:lnSpc>
              <a:spcBef>
                <a:spcPts val="0"/>
              </a:spcBef>
              <a:spcAft>
                <a:spcPts val="0"/>
              </a:spcAft>
              <a:buClr>
                <a:srgbClr val="888888"/>
              </a:buClr>
              <a:buSzPts val="1700"/>
              <a:buChar char="●"/>
            </a:pPr>
            <a:r>
              <a:rPr lang="en-US" sz="1700">
                <a:solidFill>
                  <a:srgbClr val="888888"/>
                </a:solidFill>
              </a:rPr>
              <a:t>effet rebond</a:t>
            </a:r>
            <a:endParaRPr sz="1700">
              <a:solidFill>
                <a:srgbClr val="888888"/>
              </a:solidFill>
            </a:endParaRPr>
          </a:p>
          <a:p>
            <a:pPr marL="457200" lvl="0" indent="-336550" algn="just" rtl="0">
              <a:lnSpc>
                <a:spcPct val="115000"/>
              </a:lnSpc>
              <a:spcBef>
                <a:spcPts val="0"/>
              </a:spcBef>
              <a:spcAft>
                <a:spcPts val="0"/>
              </a:spcAft>
              <a:buClr>
                <a:srgbClr val="888888"/>
              </a:buClr>
              <a:buSzPts val="1700"/>
              <a:buChar char="●"/>
            </a:pPr>
            <a:r>
              <a:rPr lang="en-US" sz="1700">
                <a:solidFill>
                  <a:srgbClr val="888888"/>
                </a:solidFill>
              </a:rPr>
              <a:t>dépendance à internet</a:t>
            </a:r>
            <a:endParaRPr sz="1700">
              <a:solidFill>
                <a:srgbClr val="888888"/>
              </a:solidFill>
            </a:endParaRPr>
          </a:p>
          <a:p>
            <a:pPr marL="457200" lvl="0" indent="-336550" algn="just" rtl="0">
              <a:lnSpc>
                <a:spcPct val="115000"/>
              </a:lnSpc>
              <a:spcBef>
                <a:spcPts val="0"/>
              </a:spcBef>
              <a:spcAft>
                <a:spcPts val="0"/>
              </a:spcAft>
              <a:buClr>
                <a:srgbClr val="888888"/>
              </a:buClr>
              <a:buSzPts val="1700"/>
              <a:buChar char="●"/>
            </a:pPr>
            <a:r>
              <a:rPr lang="en-US" sz="1700">
                <a:solidFill>
                  <a:srgbClr val="888888"/>
                </a:solidFill>
              </a:rPr>
              <a:t>obsolescence technique</a:t>
            </a:r>
            <a:endParaRPr sz="1700">
              <a:solidFill>
                <a:srgbClr val="888888"/>
              </a:solidFill>
            </a:endParaRPr>
          </a:p>
          <a:p>
            <a:pPr marL="457200" lvl="0" indent="-336550" algn="just" rtl="0">
              <a:lnSpc>
                <a:spcPct val="115000"/>
              </a:lnSpc>
              <a:spcBef>
                <a:spcPts val="0"/>
              </a:spcBef>
              <a:spcAft>
                <a:spcPts val="0"/>
              </a:spcAft>
              <a:buClr>
                <a:srgbClr val="888888"/>
              </a:buClr>
              <a:buSzPts val="1700"/>
              <a:buChar char="●"/>
            </a:pPr>
            <a:r>
              <a:rPr lang="en-US" sz="1700">
                <a:solidFill>
                  <a:srgbClr val="888888"/>
                </a:solidFill>
              </a:rPr>
              <a:t>obsolescence psychologique </a:t>
            </a:r>
            <a:endParaRPr sz="1700">
              <a:solidFill>
                <a:srgbClr val="888888"/>
              </a:solidFill>
            </a:endParaRPr>
          </a:p>
          <a:p>
            <a:pPr marL="457200" lvl="0" indent="-336550" algn="just" rtl="0">
              <a:lnSpc>
                <a:spcPct val="115000"/>
              </a:lnSpc>
              <a:spcBef>
                <a:spcPts val="0"/>
              </a:spcBef>
              <a:spcAft>
                <a:spcPts val="0"/>
              </a:spcAft>
              <a:buClr>
                <a:srgbClr val="888888"/>
              </a:buClr>
              <a:buSzPts val="1700"/>
              <a:buChar char="●"/>
            </a:pPr>
            <a:r>
              <a:rPr lang="en-US" sz="1700" b="1">
                <a:solidFill>
                  <a:srgbClr val="888888"/>
                </a:solidFill>
              </a:rPr>
              <a:t>non utilisation du matériel encore fonctionnel</a:t>
            </a:r>
            <a:endParaRPr sz="1700" b="1">
              <a:solidFill>
                <a:srgbClr val="888888"/>
              </a:solidFill>
            </a:endParaRPr>
          </a:p>
        </p:txBody>
      </p:sp>
      <p:pic>
        <p:nvPicPr>
          <p:cNvPr id="292" name="Google Shape;292;p36"/>
          <p:cNvPicPr preferRelativeResize="0"/>
          <p:nvPr/>
        </p:nvPicPr>
        <p:blipFill>
          <a:blip r:embed="rId3">
            <a:alphaModFix/>
          </a:blip>
          <a:stretch>
            <a:fillRect/>
          </a:stretch>
        </p:blipFill>
        <p:spPr>
          <a:xfrm>
            <a:off x="7575575" y="1499800"/>
            <a:ext cx="3320202" cy="3320202"/>
          </a:xfrm>
          <a:prstGeom prst="rect">
            <a:avLst/>
          </a:prstGeom>
          <a:noFill/>
          <a:ln>
            <a:noFill/>
          </a:ln>
        </p:spPr>
      </p:pic>
      <p:sp>
        <p:nvSpPr>
          <p:cNvPr id="293" name="Google Shape;293;p36"/>
          <p:cNvSpPr txBox="1"/>
          <p:nvPr/>
        </p:nvSpPr>
        <p:spPr>
          <a:xfrm>
            <a:off x="7974025" y="5030275"/>
            <a:ext cx="2523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111111"/>
                </a:solidFill>
                <a:highlight>
                  <a:srgbClr val="F5F5F5"/>
                </a:highlight>
                <a:latin typeface="Roboto"/>
                <a:ea typeface="Roboto"/>
                <a:cs typeface="Roboto"/>
                <a:sym typeface="Roboto"/>
              </a:rPr>
              <a:t>Photo by </a:t>
            </a:r>
            <a:r>
              <a:rPr lang="en-US" sz="1000" u="sng">
                <a:solidFill>
                  <a:srgbClr val="767676"/>
                </a:solidFill>
                <a:latin typeface="Roboto"/>
                <a:ea typeface="Roboto"/>
                <a:cs typeface="Roboto"/>
                <a:sym typeface="Roboto"/>
                <a:hlinkClick r:id="rId4">
                  <a:extLst>
                    <a:ext uri="{A12FA001-AC4F-418D-AE19-62706E023703}">
                      <ahyp:hlinkClr xmlns:ahyp="http://schemas.microsoft.com/office/drawing/2018/hyperlinkcolor" val="tx"/>
                    </a:ext>
                  </a:extLst>
                </a:hlinkClick>
              </a:rPr>
              <a:t>Andrew M</a:t>
            </a:r>
            <a:r>
              <a:rPr lang="en-US" sz="1000">
                <a:solidFill>
                  <a:srgbClr val="111111"/>
                </a:solidFill>
                <a:highlight>
                  <a:srgbClr val="F5F5F5"/>
                </a:highlight>
                <a:latin typeface="Roboto"/>
                <a:ea typeface="Roboto"/>
                <a:cs typeface="Roboto"/>
                <a:sym typeface="Roboto"/>
              </a:rPr>
              <a:t> on </a:t>
            </a:r>
            <a:r>
              <a:rPr lang="en-US" sz="1000" u="sng">
                <a:solidFill>
                  <a:srgbClr val="767676"/>
                </a:solidFill>
                <a:latin typeface="Roboto"/>
                <a:ea typeface="Roboto"/>
                <a:cs typeface="Roboto"/>
                <a:sym typeface="Roboto"/>
                <a:hlinkClick r:id="rId5">
                  <a:extLst>
                    <a:ext uri="{A12FA001-AC4F-418D-AE19-62706E023703}">
                      <ahyp:hlinkClr xmlns:ahyp="http://schemas.microsoft.com/office/drawing/2018/hyperlinkcolor" val="tx"/>
                    </a:ext>
                  </a:extLst>
                </a:hlinkClick>
              </a:rPr>
              <a:t>Unsplash</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7"/>
          <p:cNvSpPr txBox="1">
            <a:spLocks noGrp="1"/>
          </p:cNvSpPr>
          <p:nvPr>
            <p:ph type="title"/>
          </p:nvPr>
        </p:nvSpPr>
        <p:spPr>
          <a:xfrm>
            <a:off x="339025" y="270050"/>
            <a:ext cx="10515600" cy="8472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a:t>Conclusion</a:t>
            </a:r>
            <a:endParaRPr/>
          </a:p>
        </p:txBody>
      </p:sp>
      <p:sp>
        <p:nvSpPr>
          <p:cNvPr id="299" name="Google Shape;299;p37"/>
          <p:cNvSpPr txBox="1"/>
          <p:nvPr/>
        </p:nvSpPr>
        <p:spPr>
          <a:xfrm>
            <a:off x="477175" y="1407175"/>
            <a:ext cx="10909800" cy="2844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rgbClr val="888888"/>
              </a:buClr>
              <a:buSzPts val="2400"/>
              <a:buFont typeface="Arial"/>
              <a:buNone/>
            </a:pPr>
            <a:r>
              <a:rPr lang="en-US" sz="2400">
                <a:solidFill>
                  <a:srgbClr val="888888"/>
                </a:solidFill>
              </a:rPr>
              <a:t>Le numérique n’est pas dématérialisé.</a:t>
            </a:r>
            <a:endParaRPr sz="2400">
              <a:solidFill>
                <a:srgbClr val="888888"/>
              </a:solidFill>
            </a:endParaRPr>
          </a:p>
          <a:p>
            <a:pPr marL="0" lvl="0" indent="0" algn="l" rtl="0">
              <a:lnSpc>
                <a:spcPct val="90000"/>
              </a:lnSpc>
              <a:spcBef>
                <a:spcPts val="0"/>
              </a:spcBef>
              <a:spcAft>
                <a:spcPts val="0"/>
              </a:spcAft>
              <a:buClr>
                <a:srgbClr val="888888"/>
              </a:buClr>
              <a:buSzPts val="2400"/>
              <a:buFont typeface="Arial"/>
              <a:buNone/>
            </a:pPr>
            <a:endParaRPr sz="2400">
              <a:solidFill>
                <a:srgbClr val="888888"/>
              </a:solidFill>
            </a:endParaRPr>
          </a:p>
          <a:p>
            <a:pPr marL="0" lvl="0" indent="0" algn="l" rtl="0">
              <a:lnSpc>
                <a:spcPct val="90000"/>
              </a:lnSpc>
              <a:spcBef>
                <a:spcPts val="0"/>
              </a:spcBef>
              <a:spcAft>
                <a:spcPts val="0"/>
              </a:spcAft>
              <a:buClr>
                <a:srgbClr val="888888"/>
              </a:buClr>
              <a:buSzPts val="2400"/>
              <a:buFont typeface="Arial"/>
              <a:buNone/>
            </a:pPr>
            <a:r>
              <a:rPr lang="en-US" sz="2400">
                <a:solidFill>
                  <a:srgbClr val="888888"/>
                </a:solidFill>
              </a:rPr>
              <a:t>Malgré tous ses bénéfices, il a des impacts négatifs sur l’environnement.</a:t>
            </a:r>
            <a:endParaRPr sz="2400">
              <a:solidFill>
                <a:srgbClr val="888888"/>
              </a:solidFill>
            </a:endParaRPr>
          </a:p>
          <a:p>
            <a:pPr marL="0" lvl="0" indent="0" algn="l" rtl="0">
              <a:lnSpc>
                <a:spcPct val="90000"/>
              </a:lnSpc>
              <a:spcBef>
                <a:spcPts val="0"/>
              </a:spcBef>
              <a:spcAft>
                <a:spcPts val="0"/>
              </a:spcAft>
              <a:buClr>
                <a:srgbClr val="888888"/>
              </a:buClr>
              <a:buSzPts val="2400"/>
              <a:buFont typeface="Arial"/>
              <a:buNone/>
            </a:pPr>
            <a:endParaRPr sz="2400">
              <a:solidFill>
                <a:srgbClr val="888888"/>
              </a:solidFill>
            </a:endParaRPr>
          </a:p>
          <a:p>
            <a:pPr marL="0" lvl="0" indent="0" algn="l" rtl="0">
              <a:lnSpc>
                <a:spcPct val="90000"/>
              </a:lnSpc>
              <a:spcBef>
                <a:spcPts val="0"/>
              </a:spcBef>
              <a:spcAft>
                <a:spcPts val="0"/>
              </a:spcAft>
              <a:buClr>
                <a:srgbClr val="888888"/>
              </a:buClr>
              <a:buSzPts val="2400"/>
              <a:buFont typeface="Arial"/>
              <a:buNone/>
            </a:pPr>
            <a:r>
              <a:rPr lang="en-US" sz="2400">
                <a:solidFill>
                  <a:srgbClr val="888888"/>
                </a:solidFill>
              </a:rPr>
              <a:t>En prendre conscience est un premier pas pour agir. </a:t>
            </a:r>
            <a:endParaRPr sz="2400">
              <a:solidFill>
                <a:srgbClr val="888888"/>
              </a:solidFill>
            </a:endParaRPr>
          </a:p>
          <a:p>
            <a:pPr marL="0" lvl="0" indent="0" algn="l" rtl="0">
              <a:lnSpc>
                <a:spcPct val="90000"/>
              </a:lnSpc>
              <a:spcBef>
                <a:spcPts val="0"/>
              </a:spcBef>
              <a:spcAft>
                <a:spcPts val="0"/>
              </a:spcAft>
              <a:buClr>
                <a:srgbClr val="888888"/>
              </a:buClr>
              <a:buSzPts val="2400"/>
              <a:buFont typeface="Arial"/>
              <a:buNone/>
            </a:pPr>
            <a:endParaRPr sz="2400">
              <a:solidFill>
                <a:srgbClr val="888888"/>
              </a:solidFill>
            </a:endParaRPr>
          </a:p>
          <a:p>
            <a:pPr marL="0" lvl="0" indent="0" algn="l" rtl="0">
              <a:lnSpc>
                <a:spcPct val="90000"/>
              </a:lnSpc>
              <a:spcBef>
                <a:spcPts val="0"/>
              </a:spcBef>
              <a:spcAft>
                <a:spcPts val="0"/>
              </a:spcAft>
              <a:buClr>
                <a:srgbClr val="888888"/>
              </a:buClr>
              <a:buSzPts val="2400"/>
              <a:buFont typeface="Arial"/>
              <a:buNone/>
            </a:pPr>
            <a:r>
              <a:rPr lang="en-US" sz="2400">
                <a:solidFill>
                  <a:srgbClr val="888888"/>
                </a:solidFill>
              </a:rPr>
              <a:t>Et pouvoir ainsi </a:t>
            </a:r>
            <a:r>
              <a:rPr lang="en-US" sz="2400" b="1">
                <a:solidFill>
                  <a:srgbClr val="888888"/>
                </a:solidFill>
              </a:rPr>
              <a:t>chercher un équilibre dans ses usages et achats de numérique</a:t>
            </a:r>
            <a:r>
              <a:rPr lang="en-US" sz="2400">
                <a:solidFill>
                  <a:srgbClr val="888888"/>
                </a:solidFill>
              </a:rPr>
              <a:t> (sobriété numérique)</a:t>
            </a:r>
            <a:endParaRPr sz="2400">
              <a:solidFill>
                <a:srgbClr val="888888"/>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8"/>
          <p:cNvSpPr txBox="1">
            <a:spLocks noGrp="1"/>
          </p:cNvSpPr>
          <p:nvPr>
            <p:ph type="title"/>
          </p:nvPr>
        </p:nvSpPr>
        <p:spPr>
          <a:xfrm>
            <a:off x="339025" y="270050"/>
            <a:ext cx="10515600" cy="8472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a:t>Passage à l’action</a:t>
            </a:r>
            <a:endParaRPr/>
          </a:p>
        </p:txBody>
      </p:sp>
      <p:sp>
        <p:nvSpPr>
          <p:cNvPr id="305" name="Google Shape;305;p38"/>
          <p:cNvSpPr txBox="1"/>
          <p:nvPr/>
        </p:nvSpPr>
        <p:spPr>
          <a:xfrm>
            <a:off x="477175" y="1427150"/>
            <a:ext cx="9421500" cy="22533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2400">
                <a:solidFill>
                  <a:srgbClr val="888888"/>
                </a:solidFill>
              </a:rPr>
              <a:t>En prenant conscience de ces impacts et des facteurs aggravants : </a:t>
            </a:r>
            <a:endParaRPr sz="2400">
              <a:solidFill>
                <a:srgbClr val="888888"/>
              </a:solidFill>
            </a:endParaRPr>
          </a:p>
          <a:p>
            <a:pPr marL="0" lvl="0" indent="0" algn="just" rtl="0">
              <a:lnSpc>
                <a:spcPct val="115000"/>
              </a:lnSpc>
              <a:spcBef>
                <a:spcPts val="0"/>
              </a:spcBef>
              <a:spcAft>
                <a:spcPts val="0"/>
              </a:spcAft>
              <a:buNone/>
            </a:pPr>
            <a:endParaRPr sz="2400">
              <a:solidFill>
                <a:srgbClr val="888888"/>
              </a:solidFill>
            </a:endParaRPr>
          </a:p>
          <a:p>
            <a:pPr marL="457200" lvl="0" indent="-381000" algn="just" rtl="0">
              <a:lnSpc>
                <a:spcPct val="115000"/>
              </a:lnSpc>
              <a:spcBef>
                <a:spcPts val="0"/>
              </a:spcBef>
              <a:spcAft>
                <a:spcPts val="0"/>
              </a:spcAft>
              <a:buClr>
                <a:srgbClr val="888888"/>
              </a:buClr>
              <a:buSzPts val="2400"/>
              <a:buChar char="●"/>
            </a:pPr>
            <a:r>
              <a:rPr lang="en-US" sz="2400">
                <a:solidFill>
                  <a:srgbClr val="888888"/>
                </a:solidFill>
              </a:rPr>
              <a:t>Que peut-on faire ? </a:t>
            </a:r>
            <a:endParaRPr sz="2400">
              <a:solidFill>
                <a:srgbClr val="888888"/>
              </a:solidFill>
            </a:endParaRPr>
          </a:p>
          <a:p>
            <a:pPr marL="457200" lvl="0" indent="0" algn="just" rtl="0">
              <a:lnSpc>
                <a:spcPct val="115000"/>
              </a:lnSpc>
              <a:spcBef>
                <a:spcPts val="0"/>
              </a:spcBef>
              <a:spcAft>
                <a:spcPts val="0"/>
              </a:spcAft>
              <a:buNone/>
            </a:pPr>
            <a:endParaRPr sz="2400">
              <a:solidFill>
                <a:srgbClr val="888888"/>
              </a:solidFill>
            </a:endParaRPr>
          </a:p>
          <a:p>
            <a:pPr marL="457200" lvl="0" indent="-381000" algn="just" rtl="0">
              <a:lnSpc>
                <a:spcPct val="115000"/>
              </a:lnSpc>
              <a:spcBef>
                <a:spcPts val="0"/>
              </a:spcBef>
              <a:spcAft>
                <a:spcPts val="0"/>
              </a:spcAft>
              <a:buClr>
                <a:srgbClr val="888888"/>
              </a:buClr>
              <a:buSzPts val="2400"/>
              <a:buChar char="●"/>
            </a:pPr>
            <a:r>
              <a:rPr lang="en-US" sz="2400">
                <a:solidFill>
                  <a:srgbClr val="888888"/>
                </a:solidFill>
              </a:rPr>
              <a:t>Quelles sont les actions possibles ? </a:t>
            </a:r>
            <a:endParaRPr sz="2400">
              <a:solidFill>
                <a:srgbClr val="888888"/>
              </a:solidFill>
            </a:endParaRPr>
          </a:p>
        </p:txBody>
      </p:sp>
      <p:pic>
        <p:nvPicPr>
          <p:cNvPr id="306" name="Google Shape;306;p38"/>
          <p:cNvPicPr preferRelativeResize="0"/>
          <p:nvPr/>
        </p:nvPicPr>
        <p:blipFill>
          <a:blip r:embed="rId3">
            <a:alphaModFix/>
          </a:blip>
          <a:stretch>
            <a:fillRect/>
          </a:stretch>
        </p:blipFill>
        <p:spPr>
          <a:xfrm>
            <a:off x="8511750" y="4374925"/>
            <a:ext cx="2342868" cy="1675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9"/>
          <p:cNvSpPr txBox="1">
            <a:spLocks noGrp="1"/>
          </p:cNvSpPr>
          <p:nvPr>
            <p:ph type="title"/>
          </p:nvPr>
        </p:nvSpPr>
        <p:spPr>
          <a:xfrm>
            <a:off x="220125" y="210600"/>
            <a:ext cx="10515600" cy="7401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a:t>Leviers d’actions possibles</a:t>
            </a:r>
            <a:endParaRPr/>
          </a:p>
        </p:txBody>
      </p:sp>
      <p:sp>
        <p:nvSpPr>
          <p:cNvPr id="312" name="Google Shape;312;p39"/>
          <p:cNvSpPr txBox="1"/>
          <p:nvPr/>
        </p:nvSpPr>
        <p:spPr>
          <a:xfrm>
            <a:off x="1939100" y="1857750"/>
            <a:ext cx="9851400" cy="51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400">
                <a:solidFill>
                  <a:srgbClr val="888888"/>
                </a:solidFill>
              </a:rPr>
              <a:t>Brainstorming de vos idées d’action sur des Post-it </a:t>
            </a:r>
            <a:endParaRPr/>
          </a:p>
        </p:txBody>
      </p:sp>
      <p:pic>
        <p:nvPicPr>
          <p:cNvPr id="313" name="Google Shape;313;p39"/>
          <p:cNvPicPr preferRelativeResize="0"/>
          <p:nvPr/>
        </p:nvPicPr>
        <p:blipFill>
          <a:blip r:embed="rId3">
            <a:alphaModFix/>
          </a:blip>
          <a:stretch>
            <a:fillRect/>
          </a:stretch>
        </p:blipFill>
        <p:spPr>
          <a:xfrm>
            <a:off x="508975" y="1583300"/>
            <a:ext cx="1066100" cy="1066100"/>
          </a:xfrm>
          <a:prstGeom prst="rect">
            <a:avLst/>
          </a:prstGeom>
          <a:noFill/>
          <a:ln>
            <a:noFill/>
          </a:ln>
        </p:spPr>
      </p:pic>
      <p:pic>
        <p:nvPicPr>
          <p:cNvPr id="314" name="Google Shape;314;p39"/>
          <p:cNvPicPr preferRelativeResize="0"/>
          <p:nvPr/>
        </p:nvPicPr>
        <p:blipFill>
          <a:blip r:embed="rId4">
            <a:alphaModFix/>
          </a:blip>
          <a:stretch>
            <a:fillRect/>
          </a:stretch>
        </p:blipFill>
        <p:spPr>
          <a:xfrm>
            <a:off x="668362" y="4322000"/>
            <a:ext cx="747320" cy="747300"/>
          </a:xfrm>
          <a:prstGeom prst="rect">
            <a:avLst/>
          </a:prstGeom>
          <a:noFill/>
          <a:ln>
            <a:noFill/>
          </a:ln>
        </p:spPr>
      </p:pic>
      <p:sp>
        <p:nvSpPr>
          <p:cNvPr id="315" name="Google Shape;315;p39"/>
          <p:cNvSpPr txBox="1"/>
          <p:nvPr/>
        </p:nvSpPr>
        <p:spPr>
          <a:xfrm>
            <a:off x="1939100" y="4495550"/>
            <a:ext cx="3283500" cy="51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1100"/>
              <a:buFont typeface="Arial"/>
              <a:buNone/>
            </a:pPr>
            <a:r>
              <a:rPr lang="en-US" sz="2400">
                <a:solidFill>
                  <a:srgbClr val="888888"/>
                </a:solidFill>
              </a:rPr>
              <a:t>10 minutes</a:t>
            </a:r>
            <a:endParaRPr/>
          </a:p>
        </p:txBody>
      </p:sp>
      <p:pic>
        <p:nvPicPr>
          <p:cNvPr id="316" name="Google Shape;316;p39"/>
          <p:cNvPicPr preferRelativeResize="0"/>
          <p:nvPr/>
        </p:nvPicPr>
        <p:blipFill>
          <a:blip r:embed="rId5">
            <a:alphaModFix/>
          </a:blip>
          <a:stretch>
            <a:fillRect/>
          </a:stretch>
        </p:blipFill>
        <p:spPr>
          <a:xfrm>
            <a:off x="630261" y="3073925"/>
            <a:ext cx="823549" cy="823549"/>
          </a:xfrm>
          <a:prstGeom prst="rect">
            <a:avLst/>
          </a:prstGeom>
          <a:noFill/>
          <a:ln>
            <a:noFill/>
          </a:ln>
        </p:spPr>
      </p:pic>
      <p:sp>
        <p:nvSpPr>
          <p:cNvPr id="317" name="Google Shape;317;p39"/>
          <p:cNvSpPr txBox="1"/>
          <p:nvPr/>
        </p:nvSpPr>
        <p:spPr>
          <a:xfrm>
            <a:off x="1939100" y="3227100"/>
            <a:ext cx="3105600" cy="51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1100"/>
              <a:buFont typeface="Arial"/>
              <a:buNone/>
            </a:pPr>
            <a:r>
              <a:rPr lang="en-US" sz="2400">
                <a:solidFill>
                  <a:srgbClr val="888888"/>
                </a:solidFill>
              </a:rPr>
              <a:t>Une idée par post-it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0"/>
          <p:cNvSpPr txBox="1">
            <a:spLocks noGrp="1"/>
          </p:cNvSpPr>
          <p:nvPr>
            <p:ph type="title"/>
          </p:nvPr>
        </p:nvSpPr>
        <p:spPr>
          <a:xfrm>
            <a:off x="220125" y="210600"/>
            <a:ext cx="10515600" cy="7401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a:t>Leviers d’actions possibles</a:t>
            </a:r>
            <a:endParaRPr/>
          </a:p>
        </p:txBody>
      </p:sp>
      <p:sp>
        <p:nvSpPr>
          <p:cNvPr id="323" name="Google Shape;323;p40"/>
          <p:cNvSpPr txBox="1"/>
          <p:nvPr/>
        </p:nvSpPr>
        <p:spPr>
          <a:xfrm>
            <a:off x="1939100" y="1308850"/>
            <a:ext cx="9851400" cy="51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400">
                <a:solidFill>
                  <a:srgbClr val="888888"/>
                </a:solidFill>
              </a:rPr>
              <a:t>Synthèse et discussion collective </a:t>
            </a:r>
            <a:endParaRPr/>
          </a:p>
        </p:txBody>
      </p:sp>
      <p:sp>
        <p:nvSpPr>
          <p:cNvPr id="324" name="Google Shape;324;p40"/>
          <p:cNvSpPr txBox="1"/>
          <p:nvPr/>
        </p:nvSpPr>
        <p:spPr>
          <a:xfrm>
            <a:off x="1939100" y="2118500"/>
            <a:ext cx="8946300" cy="849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400">
                <a:solidFill>
                  <a:srgbClr val="888888"/>
                </a:solidFill>
              </a:rPr>
              <a:t>Chaque groupe va coller ses Post-its sous l’une des 5 catégories d’actions proposées</a:t>
            </a:r>
            <a:endParaRPr/>
          </a:p>
        </p:txBody>
      </p:sp>
      <p:pic>
        <p:nvPicPr>
          <p:cNvPr id="325" name="Google Shape;325;p40"/>
          <p:cNvPicPr preferRelativeResize="0"/>
          <p:nvPr/>
        </p:nvPicPr>
        <p:blipFill>
          <a:blip r:embed="rId3">
            <a:alphaModFix/>
          </a:blip>
          <a:stretch>
            <a:fillRect/>
          </a:stretch>
        </p:blipFill>
        <p:spPr>
          <a:xfrm>
            <a:off x="495225" y="1308850"/>
            <a:ext cx="1066100" cy="1066100"/>
          </a:xfrm>
          <a:prstGeom prst="rect">
            <a:avLst/>
          </a:prstGeom>
          <a:noFill/>
          <a:ln>
            <a:noFill/>
          </a:ln>
        </p:spPr>
      </p:pic>
      <p:sp>
        <p:nvSpPr>
          <p:cNvPr id="326" name="Google Shape;326;p40"/>
          <p:cNvSpPr txBox="1"/>
          <p:nvPr/>
        </p:nvSpPr>
        <p:spPr>
          <a:xfrm>
            <a:off x="1939100" y="3121875"/>
            <a:ext cx="10399500" cy="2428800"/>
          </a:xfrm>
          <a:prstGeom prst="rect">
            <a:avLst/>
          </a:prstGeom>
          <a:noFill/>
          <a:ln>
            <a:noFill/>
          </a:ln>
        </p:spPr>
        <p:txBody>
          <a:bodyPr spcFirstLastPara="1" wrap="square" lIns="91425" tIns="91425" rIns="91425" bIns="91425" anchor="t" anchorCtr="0">
            <a:spAutoFit/>
          </a:bodyPr>
          <a:lstStyle/>
          <a:p>
            <a:pPr marL="457200" lvl="0" indent="-342900" algn="l" rtl="0">
              <a:lnSpc>
                <a:spcPct val="90000"/>
              </a:lnSpc>
              <a:spcBef>
                <a:spcPts val="0"/>
              </a:spcBef>
              <a:spcAft>
                <a:spcPts val="0"/>
              </a:spcAft>
              <a:buClr>
                <a:srgbClr val="888888"/>
              </a:buClr>
              <a:buSzPts val="1800"/>
              <a:buAutoNum type="arabicParenR"/>
            </a:pPr>
            <a:r>
              <a:rPr lang="en-US" sz="1800">
                <a:solidFill>
                  <a:srgbClr val="888888"/>
                </a:solidFill>
              </a:rPr>
              <a:t>Allonger la durée de vie des équipements numériques</a:t>
            </a:r>
            <a:endParaRPr sz="1800">
              <a:solidFill>
                <a:srgbClr val="888888"/>
              </a:solidFill>
            </a:endParaRPr>
          </a:p>
          <a:p>
            <a:pPr marL="457200" lvl="0" indent="0" algn="l" rtl="0">
              <a:lnSpc>
                <a:spcPct val="90000"/>
              </a:lnSpc>
              <a:spcBef>
                <a:spcPts val="0"/>
              </a:spcBef>
              <a:spcAft>
                <a:spcPts val="0"/>
              </a:spcAft>
              <a:buNone/>
            </a:pPr>
            <a:endParaRPr sz="1800">
              <a:solidFill>
                <a:srgbClr val="888888"/>
              </a:solidFill>
            </a:endParaRPr>
          </a:p>
          <a:p>
            <a:pPr marL="457200" lvl="0" indent="-342900" algn="l" rtl="0">
              <a:lnSpc>
                <a:spcPct val="90000"/>
              </a:lnSpc>
              <a:spcBef>
                <a:spcPts val="0"/>
              </a:spcBef>
              <a:spcAft>
                <a:spcPts val="0"/>
              </a:spcAft>
              <a:buClr>
                <a:srgbClr val="888888"/>
              </a:buClr>
              <a:buSzPts val="1800"/>
              <a:buAutoNum type="arabicParenR"/>
            </a:pPr>
            <a:r>
              <a:rPr lang="en-US" sz="1800">
                <a:solidFill>
                  <a:srgbClr val="888888"/>
                </a:solidFill>
              </a:rPr>
              <a:t>Réduire la quantité d’équipements numériques</a:t>
            </a:r>
            <a:endParaRPr sz="1800">
              <a:solidFill>
                <a:srgbClr val="888888"/>
              </a:solidFill>
            </a:endParaRPr>
          </a:p>
          <a:p>
            <a:pPr marL="457200" lvl="0" indent="0" algn="l" rtl="0">
              <a:lnSpc>
                <a:spcPct val="90000"/>
              </a:lnSpc>
              <a:spcBef>
                <a:spcPts val="0"/>
              </a:spcBef>
              <a:spcAft>
                <a:spcPts val="0"/>
              </a:spcAft>
              <a:buNone/>
            </a:pPr>
            <a:endParaRPr sz="1800">
              <a:solidFill>
                <a:srgbClr val="888888"/>
              </a:solidFill>
            </a:endParaRPr>
          </a:p>
          <a:p>
            <a:pPr marL="457200" lvl="0" indent="-342900" algn="l" rtl="0">
              <a:lnSpc>
                <a:spcPct val="90000"/>
              </a:lnSpc>
              <a:spcBef>
                <a:spcPts val="0"/>
              </a:spcBef>
              <a:spcAft>
                <a:spcPts val="0"/>
              </a:spcAft>
              <a:buClr>
                <a:srgbClr val="888888"/>
              </a:buClr>
              <a:buSzPts val="1800"/>
              <a:buAutoNum type="arabicParenR"/>
            </a:pPr>
            <a:r>
              <a:rPr lang="en-US" sz="1800">
                <a:solidFill>
                  <a:srgbClr val="888888"/>
                </a:solidFill>
              </a:rPr>
              <a:t>Réduire la consommation électrique liée au numérique</a:t>
            </a:r>
            <a:endParaRPr sz="1800">
              <a:solidFill>
                <a:srgbClr val="888888"/>
              </a:solidFill>
            </a:endParaRPr>
          </a:p>
          <a:p>
            <a:pPr marL="457200" lvl="0" indent="0" algn="l" rtl="0">
              <a:lnSpc>
                <a:spcPct val="90000"/>
              </a:lnSpc>
              <a:spcBef>
                <a:spcPts val="0"/>
              </a:spcBef>
              <a:spcAft>
                <a:spcPts val="0"/>
              </a:spcAft>
              <a:buNone/>
            </a:pPr>
            <a:endParaRPr sz="1800">
              <a:solidFill>
                <a:srgbClr val="888888"/>
              </a:solidFill>
            </a:endParaRPr>
          </a:p>
          <a:p>
            <a:pPr marL="457200" lvl="0" indent="-342900" algn="l" rtl="0">
              <a:lnSpc>
                <a:spcPct val="90000"/>
              </a:lnSpc>
              <a:spcBef>
                <a:spcPts val="0"/>
              </a:spcBef>
              <a:spcAft>
                <a:spcPts val="0"/>
              </a:spcAft>
              <a:buClr>
                <a:srgbClr val="888888"/>
              </a:buClr>
              <a:buSzPts val="1800"/>
              <a:buAutoNum type="arabicParenR"/>
            </a:pPr>
            <a:r>
              <a:rPr lang="en-US" sz="1800">
                <a:solidFill>
                  <a:srgbClr val="888888"/>
                </a:solidFill>
              </a:rPr>
              <a:t>Raisonner les usages du numérique</a:t>
            </a:r>
            <a:endParaRPr sz="1800">
              <a:solidFill>
                <a:srgbClr val="888888"/>
              </a:solidFill>
            </a:endParaRPr>
          </a:p>
          <a:p>
            <a:pPr marL="457200" lvl="0" indent="0" algn="l" rtl="0">
              <a:lnSpc>
                <a:spcPct val="90000"/>
              </a:lnSpc>
              <a:spcBef>
                <a:spcPts val="0"/>
              </a:spcBef>
              <a:spcAft>
                <a:spcPts val="0"/>
              </a:spcAft>
              <a:buNone/>
            </a:pPr>
            <a:endParaRPr sz="1800">
              <a:solidFill>
                <a:srgbClr val="888888"/>
              </a:solidFill>
            </a:endParaRPr>
          </a:p>
          <a:p>
            <a:pPr marL="457200" lvl="0" indent="-342900" algn="l" rtl="0">
              <a:lnSpc>
                <a:spcPct val="90000"/>
              </a:lnSpc>
              <a:spcBef>
                <a:spcPts val="0"/>
              </a:spcBef>
              <a:spcAft>
                <a:spcPts val="0"/>
              </a:spcAft>
              <a:buClr>
                <a:srgbClr val="888888"/>
              </a:buClr>
              <a:buSzPts val="1800"/>
              <a:buAutoNum type="arabicParenR"/>
            </a:pPr>
            <a:r>
              <a:rPr lang="en-US" sz="1800">
                <a:solidFill>
                  <a:srgbClr val="888888"/>
                </a:solidFill>
              </a:rPr>
              <a:t>Agir collectivement</a:t>
            </a:r>
            <a:endParaRPr sz="1800"/>
          </a:p>
        </p:txBody>
      </p:sp>
      <p:pic>
        <p:nvPicPr>
          <p:cNvPr id="327" name="Google Shape;327;p40"/>
          <p:cNvPicPr preferRelativeResize="0"/>
          <p:nvPr/>
        </p:nvPicPr>
        <p:blipFill>
          <a:blip r:embed="rId4">
            <a:alphaModFix/>
          </a:blip>
          <a:stretch>
            <a:fillRect/>
          </a:stretch>
        </p:blipFill>
        <p:spPr>
          <a:xfrm rot="-5400000">
            <a:off x="8801376" y="3492426"/>
            <a:ext cx="2964424" cy="2223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a:blip r:embed="rId3">
            <a:alphaModFix/>
          </a:blip>
          <a:stretch>
            <a:fillRect/>
          </a:stretch>
        </p:blipFill>
        <p:spPr>
          <a:xfrm>
            <a:off x="8817475" y="2155926"/>
            <a:ext cx="3242125" cy="3242125"/>
          </a:xfrm>
          <a:prstGeom prst="rect">
            <a:avLst/>
          </a:prstGeom>
          <a:noFill/>
          <a:ln>
            <a:noFill/>
          </a:ln>
        </p:spPr>
      </p:pic>
      <p:sp>
        <p:nvSpPr>
          <p:cNvPr id="119" name="Google Shape;119;p17"/>
          <p:cNvSpPr txBox="1">
            <a:spLocks noGrp="1"/>
          </p:cNvSpPr>
          <p:nvPr>
            <p:ph type="title"/>
          </p:nvPr>
        </p:nvSpPr>
        <p:spPr>
          <a:xfrm>
            <a:off x="328825" y="230375"/>
            <a:ext cx="10515600" cy="81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Présentation de l’activité</a:t>
            </a:r>
            <a:endParaRPr/>
          </a:p>
        </p:txBody>
      </p:sp>
      <p:sp>
        <p:nvSpPr>
          <p:cNvPr id="120" name="Google Shape;120;p17"/>
          <p:cNvSpPr txBox="1"/>
          <p:nvPr/>
        </p:nvSpPr>
        <p:spPr>
          <a:xfrm>
            <a:off x="479500" y="1341450"/>
            <a:ext cx="7721100" cy="3869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rgbClr val="888888"/>
              </a:buClr>
              <a:buSzPts val="2400"/>
              <a:buFont typeface="Arial"/>
              <a:buNone/>
            </a:pPr>
            <a:r>
              <a:rPr lang="en-US" sz="2200">
                <a:solidFill>
                  <a:srgbClr val="888888"/>
                </a:solidFill>
              </a:rPr>
              <a:t>Déroulement en 4 temps : </a:t>
            </a:r>
            <a:endParaRPr sz="2200">
              <a:solidFill>
                <a:srgbClr val="888888"/>
              </a:solidFill>
            </a:endParaRPr>
          </a:p>
          <a:p>
            <a:pPr marL="0" lvl="0" indent="0" algn="l" rtl="0">
              <a:lnSpc>
                <a:spcPct val="90000"/>
              </a:lnSpc>
              <a:spcBef>
                <a:spcPts val="0"/>
              </a:spcBef>
              <a:spcAft>
                <a:spcPts val="0"/>
              </a:spcAft>
              <a:buClr>
                <a:srgbClr val="888888"/>
              </a:buClr>
              <a:buSzPts val="2400"/>
              <a:buFont typeface="Arial"/>
              <a:buNone/>
            </a:pPr>
            <a:endParaRPr sz="2200">
              <a:solidFill>
                <a:srgbClr val="888888"/>
              </a:solidFill>
            </a:endParaRPr>
          </a:p>
          <a:p>
            <a:pPr marL="457200" lvl="0" indent="-368300" algn="l" rtl="0">
              <a:lnSpc>
                <a:spcPct val="90000"/>
              </a:lnSpc>
              <a:spcBef>
                <a:spcPts val="0"/>
              </a:spcBef>
              <a:spcAft>
                <a:spcPts val="0"/>
              </a:spcAft>
              <a:buClr>
                <a:srgbClr val="888888"/>
              </a:buClr>
              <a:buSzPts val="2200"/>
              <a:buChar char="-"/>
            </a:pPr>
            <a:r>
              <a:rPr lang="en-US" sz="2200">
                <a:solidFill>
                  <a:srgbClr val="888888"/>
                </a:solidFill>
              </a:rPr>
              <a:t>Plusieurs lots de cartes seront distribués au fur et à mesure, cartes qu’il s’agira de </a:t>
            </a:r>
            <a:r>
              <a:rPr lang="en-US" sz="2200" b="1">
                <a:solidFill>
                  <a:srgbClr val="888888"/>
                </a:solidFill>
              </a:rPr>
              <a:t>positionner</a:t>
            </a:r>
            <a:r>
              <a:rPr lang="en-US" sz="2200">
                <a:solidFill>
                  <a:srgbClr val="888888"/>
                </a:solidFill>
              </a:rPr>
              <a:t> sur la table.</a:t>
            </a:r>
            <a:endParaRPr sz="2200">
              <a:solidFill>
                <a:srgbClr val="888888"/>
              </a:solidFill>
            </a:endParaRPr>
          </a:p>
          <a:p>
            <a:pPr marL="457200" lvl="0" indent="0" algn="l" rtl="0">
              <a:lnSpc>
                <a:spcPct val="90000"/>
              </a:lnSpc>
              <a:spcBef>
                <a:spcPts val="0"/>
              </a:spcBef>
              <a:spcAft>
                <a:spcPts val="0"/>
              </a:spcAft>
              <a:buNone/>
            </a:pPr>
            <a:endParaRPr sz="2200">
              <a:solidFill>
                <a:srgbClr val="888888"/>
              </a:solidFill>
            </a:endParaRPr>
          </a:p>
          <a:p>
            <a:pPr marL="457200" lvl="0" indent="-368300" algn="l" rtl="0">
              <a:lnSpc>
                <a:spcPct val="90000"/>
              </a:lnSpc>
              <a:spcBef>
                <a:spcPts val="0"/>
              </a:spcBef>
              <a:spcAft>
                <a:spcPts val="0"/>
              </a:spcAft>
              <a:buClr>
                <a:srgbClr val="888888"/>
              </a:buClr>
              <a:buSzPts val="2200"/>
              <a:buChar char="-"/>
            </a:pPr>
            <a:r>
              <a:rPr lang="en-US" sz="2200">
                <a:solidFill>
                  <a:srgbClr val="888888"/>
                </a:solidFill>
              </a:rPr>
              <a:t>Après chaque lot, une phase de </a:t>
            </a:r>
            <a:r>
              <a:rPr lang="en-US" sz="2200" b="1">
                <a:solidFill>
                  <a:srgbClr val="888888"/>
                </a:solidFill>
              </a:rPr>
              <a:t>restitution</a:t>
            </a:r>
            <a:r>
              <a:rPr lang="en-US" sz="2200">
                <a:solidFill>
                  <a:srgbClr val="888888"/>
                </a:solidFill>
              </a:rPr>
              <a:t> est prévue.</a:t>
            </a:r>
            <a:endParaRPr>
              <a:solidFill>
                <a:srgbClr val="888888"/>
              </a:solidFill>
            </a:endParaRPr>
          </a:p>
          <a:p>
            <a:pPr marL="0" lvl="0" indent="0" algn="l" rtl="0">
              <a:lnSpc>
                <a:spcPct val="90000"/>
              </a:lnSpc>
              <a:spcBef>
                <a:spcPts val="0"/>
              </a:spcBef>
              <a:spcAft>
                <a:spcPts val="0"/>
              </a:spcAft>
              <a:buNone/>
            </a:pPr>
            <a:endParaRPr sz="2200">
              <a:solidFill>
                <a:srgbClr val="888888"/>
              </a:solidFill>
            </a:endParaRPr>
          </a:p>
          <a:p>
            <a:pPr marL="0" lvl="0" indent="0" algn="l" rtl="0">
              <a:lnSpc>
                <a:spcPct val="90000"/>
              </a:lnSpc>
              <a:spcBef>
                <a:spcPts val="0"/>
              </a:spcBef>
              <a:spcAft>
                <a:spcPts val="0"/>
              </a:spcAft>
              <a:buNone/>
            </a:pPr>
            <a:r>
              <a:rPr lang="en-US" sz="2200">
                <a:solidFill>
                  <a:srgbClr val="888888"/>
                </a:solidFill>
              </a:rPr>
              <a:t>Règle de base : </a:t>
            </a:r>
            <a:endParaRPr sz="2200">
              <a:solidFill>
                <a:srgbClr val="888888"/>
              </a:solidFill>
            </a:endParaRPr>
          </a:p>
          <a:p>
            <a:pPr marL="0" lvl="0" indent="0" algn="l" rtl="0">
              <a:lnSpc>
                <a:spcPct val="90000"/>
              </a:lnSpc>
              <a:spcBef>
                <a:spcPts val="0"/>
              </a:spcBef>
              <a:spcAft>
                <a:spcPts val="0"/>
              </a:spcAft>
              <a:buNone/>
            </a:pPr>
            <a:endParaRPr sz="2200">
              <a:solidFill>
                <a:srgbClr val="888888"/>
              </a:solidFill>
            </a:endParaRPr>
          </a:p>
          <a:p>
            <a:pPr marL="457200" lvl="0" indent="-317500" algn="l" rtl="0">
              <a:lnSpc>
                <a:spcPct val="90000"/>
              </a:lnSpc>
              <a:spcBef>
                <a:spcPts val="0"/>
              </a:spcBef>
              <a:spcAft>
                <a:spcPts val="0"/>
              </a:spcAft>
              <a:buClr>
                <a:srgbClr val="888888"/>
              </a:buClr>
              <a:buSzPts val="1400"/>
              <a:buChar char="-"/>
            </a:pPr>
            <a:r>
              <a:rPr lang="en-US" sz="2200">
                <a:solidFill>
                  <a:srgbClr val="888888"/>
                </a:solidFill>
              </a:rPr>
              <a:t>Prendre une carte après l’autre, </a:t>
            </a:r>
            <a:r>
              <a:rPr lang="en-US" sz="2200" b="1">
                <a:solidFill>
                  <a:srgbClr val="888888"/>
                </a:solidFill>
              </a:rPr>
              <a:t>lire cette carte à haute voix</a:t>
            </a:r>
            <a:r>
              <a:rPr lang="en-US" sz="2200">
                <a:solidFill>
                  <a:srgbClr val="888888"/>
                </a:solidFill>
              </a:rPr>
              <a:t> dans le groupe et réfléchir collectivement où la positionner.</a:t>
            </a:r>
            <a:r>
              <a:rPr lang="en-US" sz="2400">
                <a:solidFill>
                  <a:srgbClr val="888888"/>
                </a:solidFill>
              </a:rPr>
              <a:t> </a:t>
            </a:r>
            <a:endParaRPr/>
          </a:p>
        </p:txBody>
      </p:sp>
      <p:pic>
        <p:nvPicPr>
          <p:cNvPr id="121" name="Google Shape;121;p17"/>
          <p:cNvPicPr preferRelativeResize="0"/>
          <p:nvPr/>
        </p:nvPicPr>
        <p:blipFill>
          <a:blip r:embed="rId4">
            <a:alphaModFix/>
          </a:blip>
          <a:stretch>
            <a:fillRect/>
          </a:stretch>
        </p:blipFill>
        <p:spPr>
          <a:xfrm>
            <a:off x="10679600" y="1459950"/>
            <a:ext cx="814476" cy="814476"/>
          </a:xfrm>
          <a:prstGeom prst="rect">
            <a:avLst/>
          </a:prstGeom>
          <a:noFill/>
          <a:ln>
            <a:noFill/>
          </a:ln>
        </p:spPr>
      </p:pic>
      <p:pic>
        <p:nvPicPr>
          <p:cNvPr id="122" name="Google Shape;122;p17"/>
          <p:cNvPicPr preferRelativeResize="0"/>
          <p:nvPr/>
        </p:nvPicPr>
        <p:blipFill>
          <a:blip r:embed="rId4">
            <a:alphaModFix/>
          </a:blip>
          <a:stretch>
            <a:fillRect/>
          </a:stretch>
        </p:blipFill>
        <p:spPr>
          <a:xfrm>
            <a:off x="9976475" y="2062350"/>
            <a:ext cx="814476" cy="814476"/>
          </a:xfrm>
          <a:prstGeom prst="rect">
            <a:avLst/>
          </a:prstGeom>
          <a:noFill/>
          <a:ln>
            <a:noFill/>
          </a:ln>
        </p:spPr>
      </p:pic>
      <p:pic>
        <p:nvPicPr>
          <p:cNvPr id="123" name="Google Shape;123;p17"/>
          <p:cNvPicPr preferRelativeResize="0"/>
          <p:nvPr/>
        </p:nvPicPr>
        <p:blipFill>
          <a:blip r:embed="rId4">
            <a:alphaModFix/>
          </a:blip>
          <a:stretch>
            <a:fillRect/>
          </a:stretch>
        </p:blipFill>
        <p:spPr>
          <a:xfrm>
            <a:off x="8638550" y="3369750"/>
            <a:ext cx="814476" cy="814476"/>
          </a:xfrm>
          <a:prstGeom prst="rect">
            <a:avLst/>
          </a:prstGeom>
          <a:noFill/>
          <a:ln>
            <a:noFill/>
          </a:ln>
        </p:spPr>
      </p:pic>
      <p:pic>
        <p:nvPicPr>
          <p:cNvPr id="124" name="Google Shape;124;p17"/>
          <p:cNvPicPr preferRelativeResize="0"/>
          <p:nvPr/>
        </p:nvPicPr>
        <p:blipFill>
          <a:blip r:embed="rId4">
            <a:alphaModFix/>
          </a:blip>
          <a:stretch>
            <a:fillRect/>
          </a:stretch>
        </p:blipFill>
        <p:spPr>
          <a:xfrm>
            <a:off x="7949525" y="4122000"/>
            <a:ext cx="814476" cy="8144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8"/>
          <p:cNvSpPr txBox="1">
            <a:spLocks noGrp="1"/>
          </p:cNvSpPr>
          <p:nvPr>
            <p:ph type="title"/>
          </p:nvPr>
        </p:nvSpPr>
        <p:spPr>
          <a:xfrm>
            <a:off x="290150" y="256925"/>
            <a:ext cx="11754900" cy="899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960"/>
              <a:buFont typeface="Arial"/>
              <a:buNone/>
            </a:pPr>
            <a:r>
              <a:rPr lang="en-US" sz="3600"/>
              <a:t>Temps 1 - Catégorisation </a:t>
            </a:r>
            <a:endParaRPr sz="2488"/>
          </a:p>
        </p:txBody>
      </p:sp>
      <p:pic>
        <p:nvPicPr>
          <p:cNvPr id="130" name="Google Shape;130;p18"/>
          <p:cNvPicPr preferRelativeResize="0"/>
          <p:nvPr/>
        </p:nvPicPr>
        <p:blipFill>
          <a:blip r:embed="rId3">
            <a:alphaModFix/>
          </a:blip>
          <a:stretch>
            <a:fillRect/>
          </a:stretch>
        </p:blipFill>
        <p:spPr>
          <a:xfrm>
            <a:off x="327850" y="1732975"/>
            <a:ext cx="899800" cy="899800"/>
          </a:xfrm>
          <a:prstGeom prst="rect">
            <a:avLst/>
          </a:prstGeom>
          <a:noFill/>
          <a:ln>
            <a:noFill/>
          </a:ln>
        </p:spPr>
      </p:pic>
      <p:sp>
        <p:nvSpPr>
          <p:cNvPr id="131" name="Google Shape;131;p18"/>
          <p:cNvSpPr txBox="1"/>
          <p:nvPr/>
        </p:nvSpPr>
        <p:spPr>
          <a:xfrm>
            <a:off x="1590825" y="1959676"/>
            <a:ext cx="10313700" cy="9126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2200">
                <a:solidFill>
                  <a:srgbClr val="888888"/>
                </a:solidFill>
              </a:rPr>
              <a:t>Cartes </a:t>
            </a:r>
            <a:r>
              <a:rPr lang="en-US" sz="2200" b="1">
                <a:solidFill>
                  <a:schemeClr val="dk1"/>
                </a:solidFill>
              </a:rPr>
              <a:t>blanches</a:t>
            </a:r>
            <a:r>
              <a:rPr lang="en-US" sz="2200">
                <a:solidFill>
                  <a:srgbClr val="888888"/>
                </a:solidFill>
              </a:rPr>
              <a:t> :</a:t>
            </a:r>
            <a:r>
              <a:rPr lang="en-US" sz="2200" b="1">
                <a:solidFill>
                  <a:srgbClr val="888888"/>
                </a:solidFill>
              </a:rPr>
              <a:t> lire le titre à haute voix</a:t>
            </a:r>
            <a:r>
              <a:rPr lang="en-US" sz="2200">
                <a:solidFill>
                  <a:srgbClr val="888888"/>
                </a:solidFill>
              </a:rPr>
              <a:t> et les placer sous une des 3 catégories </a:t>
            </a:r>
            <a:endParaRPr sz="2200" i="1">
              <a:solidFill>
                <a:srgbClr val="888888"/>
              </a:solidFill>
            </a:endParaRPr>
          </a:p>
        </p:txBody>
      </p:sp>
      <p:pic>
        <p:nvPicPr>
          <p:cNvPr id="132" name="Google Shape;132;p18"/>
          <p:cNvPicPr preferRelativeResize="0"/>
          <p:nvPr/>
        </p:nvPicPr>
        <p:blipFill>
          <a:blip r:embed="rId4">
            <a:alphaModFix/>
          </a:blip>
          <a:stretch>
            <a:fillRect/>
          </a:stretch>
        </p:blipFill>
        <p:spPr>
          <a:xfrm>
            <a:off x="404087" y="4629325"/>
            <a:ext cx="747320" cy="747300"/>
          </a:xfrm>
          <a:prstGeom prst="rect">
            <a:avLst/>
          </a:prstGeom>
          <a:noFill/>
          <a:ln>
            <a:noFill/>
          </a:ln>
        </p:spPr>
      </p:pic>
      <p:sp>
        <p:nvSpPr>
          <p:cNvPr id="133" name="Google Shape;133;p18"/>
          <p:cNvSpPr txBox="1"/>
          <p:nvPr/>
        </p:nvSpPr>
        <p:spPr>
          <a:xfrm>
            <a:off x="1590825" y="3174750"/>
            <a:ext cx="9962700" cy="9126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2200">
                <a:solidFill>
                  <a:srgbClr val="888888"/>
                </a:solidFill>
              </a:rPr>
              <a:t>En cas de doutes sur le placement des cartes, consultez les explications détaillées au dos</a:t>
            </a:r>
            <a:endParaRPr sz="2200">
              <a:solidFill>
                <a:srgbClr val="888888"/>
              </a:solidFill>
            </a:endParaRPr>
          </a:p>
        </p:txBody>
      </p:sp>
      <p:sp>
        <p:nvSpPr>
          <p:cNvPr id="134" name="Google Shape;134;p18"/>
          <p:cNvSpPr txBox="1"/>
          <p:nvPr/>
        </p:nvSpPr>
        <p:spPr>
          <a:xfrm>
            <a:off x="1590825" y="4725925"/>
            <a:ext cx="3000000" cy="5232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2200">
                <a:solidFill>
                  <a:srgbClr val="888888"/>
                </a:solidFill>
              </a:rPr>
              <a:t>5 minutes </a:t>
            </a:r>
            <a:endParaRPr sz="2200">
              <a:solidFill>
                <a:srgbClr val="888888"/>
              </a:solidFill>
            </a:endParaRPr>
          </a:p>
        </p:txBody>
      </p:sp>
      <p:pic>
        <p:nvPicPr>
          <p:cNvPr id="135" name="Google Shape;135;p18"/>
          <p:cNvPicPr preferRelativeResize="0"/>
          <p:nvPr/>
        </p:nvPicPr>
        <p:blipFill>
          <a:blip r:embed="rId5">
            <a:alphaModFix/>
          </a:blip>
          <a:stretch>
            <a:fillRect/>
          </a:stretch>
        </p:blipFill>
        <p:spPr>
          <a:xfrm>
            <a:off x="365961" y="3219275"/>
            <a:ext cx="823549" cy="8235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388225" y="232250"/>
            <a:ext cx="10515600" cy="9309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a:t>Cycle de vie d’un produit</a:t>
            </a:r>
            <a:endParaRPr sz="2000"/>
          </a:p>
        </p:txBody>
      </p:sp>
      <p:sp>
        <p:nvSpPr>
          <p:cNvPr id="141" name="Google Shape;141;p19"/>
          <p:cNvSpPr txBox="1"/>
          <p:nvPr/>
        </p:nvSpPr>
        <p:spPr>
          <a:xfrm>
            <a:off x="4289175" y="1227400"/>
            <a:ext cx="9494400" cy="849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endParaRPr sz="2400">
              <a:solidFill>
                <a:srgbClr val="888888"/>
              </a:solidFill>
            </a:endParaRPr>
          </a:p>
          <a:p>
            <a:pPr marL="0" lvl="0" indent="0" algn="l" rtl="0">
              <a:lnSpc>
                <a:spcPct val="90000"/>
              </a:lnSpc>
              <a:spcBef>
                <a:spcPts val="0"/>
              </a:spcBef>
              <a:spcAft>
                <a:spcPts val="0"/>
              </a:spcAft>
              <a:buClr>
                <a:srgbClr val="888888"/>
              </a:buClr>
              <a:buSzPts val="2400"/>
              <a:buFont typeface="Arial"/>
              <a:buNone/>
            </a:pPr>
            <a:r>
              <a:rPr lang="en-US" sz="2400">
                <a:solidFill>
                  <a:srgbClr val="888888"/>
                </a:solidFill>
              </a:rPr>
              <a:t> </a:t>
            </a:r>
            <a:endParaRPr/>
          </a:p>
        </p:txBody>
      </p:sp>
      <p:sp>
        <p:nvSpPr>
          <p:cNvPr id="142" name="Google Shape;142;p19"/>
          <p:cNvSpPr txBox="1"/>
          <p:nvPr/>
        </p:nvSpPr>
        <p:spPr>
          <a:xfrm>
            <a:off x="6660350" y="1291500"/>
            <a:ext cx="4800900" cy="5094900"/>
          </a:xfrm>
          <a:prstGeom prst="rect">
            <a:avLst/>
          </a:prstGeom>
          <a:noFill/>
          <a:ln>
            <a:noFill/>
          </a:ln>
        </p:spPr>
        <p:txBody>
          <a:bodyPr spcFirstLastPara="1" wrap="square" lIns="91425" tIns="91425" rIns="91425" bIns="91425" anchor="t" anchorCtr="0">
            <a:spAutoFit/>
          </a:bodyPr>
          <a:lstStyle/>
          <a:p>
            <a:pPr marL="457200" lvl="0" indent="-368300" algn="l" rtl="0">
              <a:lnSpc>
                <a:spcPct val="150000"/>
              </a:lnSpc>
              <a:spcBef>
                <a:spcPts val="0"/>
              </a:spcBef>
              <a:spcAft>
                <a:spcPts val="0"/>
              </a:spcAft>
              <a:buClr>
                <a:srgbClr val="888888"/>
              </a:buClr>
              <a:buSzPts val="2200"/>
              <a:buChar char="●"/>
            </a:pPr>
            <a:r>
              <a:rPr lang="en-US" sz="2200">
                <a:solidFill>
                  <a:srgbClr val="888888"/>
                </a:solidFill>
              </a:rPr>
              <a:t>Il englobe </a:t>
            </a:r>
            <a:r>
              <a:rPr lang="en-US" sz="2200" b="1">
                <a:solidFill>
                  <a:srgbClr val="888888"/>
                </a:solidFill>
              </a:rPr>
              <a:t>toutes les étapes</a:t>
            </a:r>
            <a:r>
              <a:rPr lang="en-US" sz="2200">
                <a:solidFill>
                  <a:srgbClr val="888888"/>
                </a:solidFill>
              </a:rPr>
              <a:t> par lesquelles passe un produit, de sa conception à sa fin de vie.</a:t>
            </a:r>
            <a:endParaRPr sz="2200">
              <a:solidFill>
                <a:srgbClr val="888888"/>
              </a:solidFill>
            </a:endParaRPr>
          </a:p>
          <a:p>
            <a:pPr marL="457200" lvl="0" indent="-368300" algn="l" rtl="0">
              <a:lnSpc>
                <a:spcPct val="150000"/>
              </a:lnSpc>
              <a:spcBef>
                <a:spcPts val="0"/>
              </a:spcBef>
              <a:spcAft>
                <a:spcPts val="0"/>
              </a:spcAft>
              <a:buClr>
                <a:srgbClr val="888888"/>
              </a:buClr>
              <a:buSzPts val="2200"/>
              <a:buChar char="●"/>
            </a:pPr>
            <a:r>
              <a:rPr lang="en-US" sz="2200">
                <a:solidFill>
                  <a:srgbClr val="888888"/>
                </a:solidFill>
              </a:rPr>
              <a:t>Concept valable pour tout type de produit.</a:t>
            </a:r>
            <a:endParaRPr sz="2200">
              <a:solidFill>
                <a:srgbClr val="888888"/>
              </a:solidFill>
            </a:endParaRPr>
          </a:p>
          <a:p>
            <a:pPr marL="457200" lvl="0" indent="-368300" algn="l" rtl="0">
              <a:lnSpc>
                <a:spcPct val="150000"/>
              </a:lnSpc>
              <a:spcBef>
                <a:spcPts val="0"/>
              </a:spcBef>
              <a:spcAft>
                <a:spcPts val="0"/>
              </a:spcAft>
              <a:buClr>
                <a:srgbClr val="888888"/>
              </a:buClr>
              <a:buSzPts val="2200"/>
              <a:buChar char="●"/>
            </a:pPr>
            <a:r>
              <a:rPr lang="en-US" sz="2200" b="1">
                <a:solidFill>
                  <a:srgbClr val="888888"/>
                </a:solidFill>
              </a:rPr>
              <a:t>Pensée cycle de vie</a:t>
            </a:r>
            <a:r>
              <a:rPr lang="en-US" sz="2200">
                <a:solidFill>
                  <a:srgbClr val="888888"/>
                </a:solidFill>
              </a:rPr>
              <a:t> permet d’avoir une idée plus précise des impacts et d' où ils sont les plus importants pour pouvoir agir en conséquence. </a:t>
            </a:r>
            <a:endParaRPr sz="2200">
              <a:solidFill>
                <a:srgbClr val="888888"/>
              </a:solidFill>
            </a:endParaRPr>
          </a:p>
        </p:txBody>
      </p:sp>
      <p:pic>
        <p:nvPicPr>
          <p:cNvPr id="143" name="Google Shape;143;p19"/>
          <p:cNvPicPr preferRelativeResize="0"/>
          <p:nvPr/>
        </p:nvPicPr>
        <p:blipFill>
          <a:blip r:embed="rId3">
            <a:alphaModFix/>
          </a:blip>
          <a:stretch>
            <a:fillRect/>
          </a:stretch>
        </p:blipFill>
        <p:spPr>
          <a:xfrm>
            <a:off x="823848" y="1617450"/>
            <a:ext cx="5097074" cy="5383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0"/>
          <p:cNvSpPr txBox="1">
            <a:spLocks noGrp="1"/>
          </p:cNvSpPr>
          <p:nvPr>
            <p:ph type="title"/>
          </p:nvPr>
        </p:nvSpPr>
        <p:spPr>
          <a:xfrm>
            <a:off x="388225" y="232250"/>
            <a:ext cx="10515600" cy="9309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a:t>Proposition de placement </a:t>
            </a:r>
            <a:r>
              <a:rPr lang="en-US" sz="2000"/>
              <a:t>(Temps 1)</a:t>
            </a:r>
            <a:endParaRPr sz="2000"/>
          </a:p>
        </p:txBody>
      </p:sp>
      <p:sp>
        <p:nvSpPr>
          <p:cNvPr id="149" name="Google Shape;149;p20"/>
          <p:cNvSpPr txBox="1"/>
          <p:nvPr/>
        </p:nvSpPr>
        <p:spPr>
          <a:xfrm>
            <a:off x="1261625" y="2199725"/>
            <a:ext cx="9494400" cy="849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endParaRPr sz="2400">
              <a:solidFill>
                <a:srgbClr val="888888"/>
              </a:solidFill>
            </a:endParaRPr>
          </a:p>
          <a:p>
            <a:pPr marL="0" lvl="0" indent="0" algn="l" rtl="0">
              <a:lnSpc>
                <a:spcPct val="90000"/>
              </a:lnSpc>
              <a:spcBef>
                <a:spcPts val="0"/>
              </a:spcBef>
              <a:spcAft>
                <a:spcPts val="0"/>
              </a:spcAft>
              <a:buClr>
                <a:srgbClr val="888888"/>
              </a:buClr>
              <a:buSzPts val="2400"/>
              <a:buFont typeface="Arial"/>
              <a:buNone/>
            </a:pPr>
            <a:r>
              <a:rPr lang="en-US" sz="2400">
                <a:solidFill>
                  <a:srgbClr val="888888"/>
                </a:solidFill>
              </a:rPr>
              <a:t> </a:t>
            </a:r>
            <a:endParaRPr/>
          </a:p>
        </p:txBody>
      </p:sp>
      <p:pic>
        <p:nvPicPr>
          <p:cNvPr id="150" name="Google Shape;150;p20"/>
          <p:cNvPicPr preferRelativeResize="0"/>
          <p:nvPr/>
        </p:nvPicPr>
        <p:blipFill rotWithShape="1">
          <a:blip r:embed="rId3">
            <a:alphaModFix/>
          </a:blip>
          <a:srcRect t="4723" b="10162"/>
          <a:stretch/>
        </p:blipFill>
        <p:spPr>
          <a:xfrm>
            <a:off x="2900800" y="1163150"/>
            <a:ext cx="6210350" cy="3964174"/>
          </a:xfrm>
          <a:prstGeom prst="rect">
            <a:avLst/>
          </a:prstGeom>
          <a:noFill/>
          <a:ln>
            <a:noFill/>
          </a:ln>
        </p:spPr>
      </p:pic>
      <p:pic>
        <p:nvPicPr>
          <p:cNvPr id="151" name="Google Shape;151;p20"/>
          <p:cNvPicPr preferRelativeResize="0"/>
          <p:nvPr/>
        </p:nvPicPr>
        <p:blipFill>
          <a:blip r:embed="rId4">
            <a:alphaModFix/>
          </a:blip>
          <a:stretch>
            <a:fillRect/>
          </a:stretch>
        </p:blipFill>
        <p:spPr>
          <a:xfrm rot="5400000">
            <a:off x="3307562" y="31188"/>
            <a:ext cx="5773601" cy="7698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1"/>
          <p:cNvSpPr txBox="1">
            <a:spLocks noGrp="1"/>
          </p:cNvSpPr>
          <p:nvPr>
            <p:ph type="title"/>
          </p:nvPr>
        </p:nvSpPr>
        <p:spPr>
          <a:xfrm>
            <a:off x="423450" y="305900"/>
            <a:ext cx="10515600" cy="741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2800"/>
              <a:t>Préparation Temps 2 - 3 - 4  </a:t>
            </a:r>
            <a:endParaRPr sz="2800"/>
          </a:p>
        </p:txBody>
      </p:sp>
      <p:sp>
        <p:nvSpPr>
          <p:cNvPr id="157" name="Google Shape;157;p21"/>
          <p:cNvSpPr txBox="1"/>
          <p:nvPr/>
        </p:nvSpPr>
        <p:spPr>
          <a:xfrm>
            <a:off x="520500" y="1404350"/>
            <a:ext cx="4800900" cy="32601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2200"/>
              <a:buFont typeface="Arial"/>
              <a:buNone/>
            </a:pPr>
            <a:endParaRPr sz="2200" b="0" i="0" u="none" strike="noStrike" cap="none">
              <a:solidFill>
                <a:srgbClr val="888888"/>
              </a:solidFill>
              <a:latin typeface="Arial"/>
              <a:ea typeface="Arial"/>
              <a:cs typeface="Arial"/>
              <a:sym typeface="Arial"/>
            </a:endParaRPr>
          </a:p>
          <a:p>
            <a:pPr marL="457200" marR="0" lvl="0" indent="-368300" algn="l" rtl="0">
              <a:lnSpc>
                <a:spcPct val="90000"/>
              </a:lnSpc>
              <a:spcBef>
                <a:spcPts val="0"/>
              </a:spcBef>
              <a:spcAft>
                <a:spcPts val="0"/>
              </a:spcAft>
              <a:buClr>
                <a:srgbClr val="888888"/>
              </a:buClr>
              <a:buSzPts val="2200"/>
              <a:buFont typeface="Arial"/>
              <a:buChar char="●"/>
            </a:pPr>
            <a:r>
              <a:rPr lang="en-US" sz="2200" b="0" i="0" u="none" strike="noStrike" cap="none">
                <a:solidFill>
                  <a:srgbClr val="888888"/>
                </a:solidFill>
                <a:latin typeface="Arial"/>
                <a:ea typeface="Arial"/>
                <a:cs typeface="Arial"/>
                <a:sym typeface="Arial"/>
              </a:rPr>
              <a:t>garder en main les 3 cartes étapes de cycle de vie à savoir :</a:t>
            </a:r>
            <a:endParaRPr sz="2200" b="0" i="0" u="none" strike="noStrike" cap="none">
              <a:solidFill>
                <a:srgbClr val="888888"/>
              </a:solidFill>
              <a:latin typeface="Arial"/>
              <a:ea typeface="Arial"/>
              <a:cs typeface="Arial"/>
              <a:sym typeface="Arial"/>
            </a:endParaRPr>
          </a:p>
          <a:p>
            <a:pPr marL="914400" marR="0" lvl="1" indent="-336550" algn="l" rtl="0">
              <a:lnSpc>
                <a:spcPct val="90000"/>
              </a:lnSpc>
              <a:spcBef>
                <a:spcPts val="0"/>
              </a:spcBef>
              <a:spcAft>
                <a:spcPts val="0"/>
              </a:spcAft>
              <a:buClr>
                <a:srgbClr val="888888"/>
              </a:buClr>
              <a:buSzPts val="1700"/>
              <a:buFont typeface="Arial"/>
              <a:buChar char="○"/>
            </a:pPr>
            <a:r>
              <a:rPr lang="en-US" sz="1700" b="0" i="1" u="none" strike="noStrike" cap="none">
                <a:solidFill>
                  <a:srgbClr val="888888"/>
                </a:solidFill>
                <a:latin typeface="Arial"/>
                <a:ea typeface="Arial"/>
                <a:cs typeface="Arial"/>
                <a:sym typeface="Arial"/>
              </a:rPr>
              <a:t>fabrication</a:t>
            </a:r>
            <a:endParaRPr sz="1700" b="0" i="0" u="none" strike="noStrike" cap="none">
              <a:solidFill>
                <a:srgbClr val="888888"/>
              </a:solidFill>
              <a:latin typeface="Arial"/>
              <a:ea typeface="Arial"/>
              <a:cs typeface="Arial"/>
              <a:sym typeface="Arial"/>
            </a:endParaRPr>
          </a:p>
          <a:p>
            <a:pPr marL="914400" marR="0" lvl="1" indent="-336550" algn="l" rtl="0">
              <a:lnSpc>
                <a:spcPct val="90000"/>
              </a:lnSpc>
              <a:spcBef>
                <a:spcPts val="0"/>
              </a:spcBef>
              <a:spcAft>
                <a:spcPts val="0"/>
              </a:spcAft>
              <a:buClr>
                <a:srgbClr val="888888"/>
              </a:buClr>
              <a:buSzPts val="1700"/>
              <a:buFont typeface="Arial"/>
              <a:buChar char="○"/>
            </a:pPr>
            <a:r>
              <a:rPr lang="en-US" sz="1700" b="0" i="1" u="none" strike="noStrike" cap="none">
                <a:solidFill>
                  <a:srgbClr val="888888"/>
                </a:solidFill>
                <a:latin typeface="Arial"/>
                <a:ea typeface="Arial"/>
                <a:cs typeface="Arial"/>
                <a:sym typeface="Arial"/>
              </a:rPr>
              <a:t>utilisation</a:t>
            </a:r>
            <a:endParaRPr sz="1700" b="0" i="0" u="none" strike="noStrike" cap="none">
              <a:solidFill>
                <a:srgbClr val="888888"/>
              </a:solidFill>
              <a:latin typeface="Arial"/>
              <a:ea typeface="Arial"/>
              <a:cs typeface="Arial"/>
              <a:sym typeface="Arial"/>
            </a:endParaRPr>
          </a:p>
          <a:p>
            <a:pPr marL="914400" marR="0" lvl="1" indent="-336550" algn="l" rtl="0">
              <a:lnSpc>
                <a:spcPct val="90000"/>
              </a:lnSpc>
              <a:spcBef>
                <a:spcPts val="0"/>
              </a:spcBef>
              <a:spcAft>
                <a:spcPts val="0"/>
              </a:spcAft>
              <a:buClr>
                <a:srgbClr val="888888"/>
              </a:buClr>
              <a:buSzPts val="1700"/>
              <a:buFont typeface="Arial"/>
              <a:buChar char="○"/>
            </a:pPr>
            <a:r>
              <a:rPr lang="en-US" sz="1700" b="0" i="1" u="none" strike="noStrike" cap="none">
                <a:solidFill>
                  <a:srgbClr val="888888"/>
                </a:solidFill>
                <a:latin typeface="Arial"/>
                <a:ea typeface="Arial"/>
                <a:cs typeface="Arial"/>
                <a:sym typeface="Arial"/>
              </a:rPr>
              <a:t>fin de vie</a:t>
            </a:r>
            <a:endParaRPr sz="1700" b="0" i="1" u="none" strike="noStrike" cap="none">
              <a:solidFill>
                <a:srgbClr val="888888"/>
              </a:solidFill>
              <a:latin typeface="Arial"/>
              <a:ea typeface="Arial"/>
              <a:cs typeface="Arial"/>
              <a:sym typeface="Arial"/>
            </a:endParaRPr>
          </a:p>
          <a:p>
            <a:pPr marL="914400" marR="0" lvl="0" indent="0" algn="l" rtl="0">
              <a:lnSpc>
                <a:spcPct val="90000"/>
              </a:lnSpc>
              <a:spcBef>
                <a:spcPts val="0"/>
              </a:spcBef>
              <a:spcAft>
                <a:spcPts val="0"/>
              </a:spcAft>
              <a:buClr>
                <a:srgbClr val="000000"/>
              </a:buClr>
              <a:buSzPts val="1700"/>
              <a:buFont typeface="Arial"/>
              <a:buNone/>
            </a:pPr>
            <a:endParaRPr sz="1700" b="0" i="1" u="none" strike="noStrike" cap="none">
              <a:solidFill>
                <a:srgbClr val="888888"/>
              </a:solidFill>
              <a:latin typeface="Arial"/>
              <a:ea typeface="Arial"/>
              <a:cs typeface="Arial"/>
              <a:sym typeface="Arial"/>
            </a:endParaRPr>
          </a:p>
          <a:p>
            <a:pPr marL="457200" marR="0" lvl="0" indent="-368300" algn="l" rtl="0">
              <a:lnSpc>
                <a:spcPct val="90000"/>
              </a:lnSpc>
              <a:spcBef>
                <a:spcPts val="0"/>
              </a:spcBef>
              <a:spcAft>
                <a:spcPts val="0"/>
              </a:spcAft>
              <a:buClr>
                <a:srgbClr val="888888"/>
              </a:buClr>
              <a:buSzPts val="2200"/>
              <a:buFont typeface="Arial"/>
              <a:buChar char="●"/>
            </a:pPr>
            <a:r>
              <a:rPr lang="en-US" sz="2200" b="0" i="0" u="none" strike="noStrike" cap="none">
                <a:solidFill>
                  <a:srgbClr val="888888"/>
                </a:solidFill>
                <a:latin typeface="Arial"/>
                <a:ea typeface="Arial"/>
                <a:cs typeface="Arial"/>
                <a:sym typeface="Arial"/>
              </a:rPr>
              <a:t>les placer par dessus le flipchart tout à gauche en laissant suffisamment de</a:t>
            </a:r>
            <a:r>
              <a:rPr lang="en-US" sz="2200">
                <a:solidFill>
                  <a:srgbClr val="888888"/>
                </a:solidFill>
              </a:rPr>
              <a:t> </a:t>
            </a:r>
            <a:r>
              <a:rPr lang="en-US" sz="2200" b="0" i="0" u="none" strike="noStrike" cap="none">
                <a:solidFill>
                  <a:srgbClr val="888888"/>
                </a:solidFill>
                <a:latin typeface="Arial"/>
                <a:ea typeface="Arial"/>
                <a:cs typeface="Arial"/>
                <a:sym typeface="Arial"/>
              </a:rPr>
              <a:t>p</a:t>
            </a:r>
            <a:r>
              <a:rPr lang="en-US" sz="2200">
                <a:solidFill>
                  <a:srgbClr val="888888"/>
                </a:solidFill>
              </a:rPr>
              <a:t>lace pour les cartes des 3 lots suivants</a:t>
            </a:r>
            <a:endParaRPr sz="2200" b="0" i="0" u="none" strike="noStrike" cap="none">
              <a:solidFill>
                <a:srgbClr val="888888"/>
              </a:solidFill>
              <a:latin typeface="Arial"/>
              <a:ea typeface="Arial"/>
              <a:cs typeface="Arial"/>
              <a:sym typeface="Arial"/>
            </a:endParaRPr>
          </a:p>
        </p:txBody>
      </p:sp>
      <p:pic>
        <p:nvPicPr>
          <p:cNvPr id="158" name="Google Shape;158;p21"/>
          <p:cNvPicPr preferRelativeResize="0"/>
          <p:nvPr/>
        </p:nvPicPr>
        <p:blipFill>
          <a:blip r:embed="rId3">
            <a:alphaModFix/>
          </a:blip>
          <a:stretch>
            <a:fillRect/>
          </a:stretch>
        </p:blipFill>
        <p:spPr>
          <a:xfrm rot="-5400000">
            <a:off x="5964062" y="1270775"/>
            <a:ext cx="1054925" cy="1484875"/>
          </a:xfrm>
          <a:prstGeom prst="rect">
            <a:avLst/>
          </a:prstGeom>
          <a:noFill/>
          <a:ln>
            <a:noFill/>
          </a:ln>
        </p:spPr>
      </p:pic>
      <p:pic>
        <p:nvPicPr>
          <p:cNvPr id="159" name="Google Shape;159;p21"/>
          <p:cNvPicPr preferRelativeResize="0"/>
          <p:nvPr/>
        </p:nvPicPr>
        <p:blipFill>
          <a:blip r:embed="rId4">
            <a:alphaModFix/>
          </a:blip>
          <a:stretch>
            <a:fillRect/>
          </a:stretch>
        </p:blipFill>
        <p:spPr>
          <a:xfrm rot="-5400000">
            <a:off x="5989487" y="4455062"/>
            <a:ext cx="1004075" cy="1422850"/>
          </a:xfrm>
          <a:prstGeom prst="rect">
            <a:avLst/>
          </a:prstGeom>
          <a:noFill/>
          <a:ln>
            <a:noFill/>
          </a:ln>
        </p:spPr>
      </p:pic>
      <p:pic>
        <p:nvPicPr>
          <p:cNvPr id="160" name="Google Shape;160;p21"/>
          <p:cNvPicPr preferRelativeResize="0"/>
          <p:nvPr/>
        </p:nvPicPr>
        <p:blipFill>
          <a:blip r:embed="rId5">
            <a:alphaModFix/>
          </a:blip>
          <a:stretch>
            <a:fillRect/>
          </a:stretch>
        </p:blipFill>
        <p:spPr>
          <a:xfrm rot="-5400000">
            <a:off x="5975188" y="2811988"/>
            <a:ext cx="1032675" cy="1460475"/>
          </a:xfrm>
          <a:prstGeom prst="rect">
            <a:avLst/>
          </a:prstGeom>
          <a:noFill/>
          <a:ln>
            <a:noFill/>
          </a:ln>
        </p:spPr>
      </p:pic>
      <p:graphicFrame>
        <p:nvGraphicFramePr>
          <p:cNvPr id="161" name="Google Shape;161;p21"/>
          <p:cNvGraphicFramePr/>
          <p:nvPr/>
        </p:nvGraphicFramePr>
        <p:xfrm>
          <a:off x="5596350" y="1305688"/>
          <a:ext cx="6337450" cy="4473100"/>
        </p:xfrm>
        <a:graphic>
          <a:graphicData uri="http://schemas.openxmlformats.org/drawingml/2006/table">
            <a:tbl>
              <a:tblPr>
                <a:noFill/>
                <a:tableStyleId>{C92A73CF-8C7E-4681-A0B8-7C9873D8A5AC}</a:tableStyleId>
              </a:tblPr>
              <a:tblGrid>
                <a:gridCol w="6337450">
                  <a:extLst>
                    <a:ext uri="{9D8B030D-6E8A-4147-A177-3AD203B41FA5}">
                      <a16:colId xmlns:a16="http://schemas.microsoft.com/office/drawing/2014/main" val="20000"/>
                    </a:ext>
                  </a:extLst>
                </a:gridCol>
              </a:tblGrid>
              <a:tr h="4473100">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2"/>
          <p:cNvSpPr txBox="1">
            <a:spLocks noGrp="1"/>
          </p:cNvSpPr>
          <p:nvPr>
            <p:ph type="title"/>
          </p:nvPr>
        </p:nvSpPr>
        <p:spPr>
          <a:xfrm>
            <a:off x="326550" y="167775"/>
            <a:ext cx="11538900" cy="8529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sz="3100"/>
              <a:t>Temps 2 - Placement des implications </a:t>
            </a:r>
            <a:endParaRPr sz="2544"/>
          </a:p>
        </p:txBody>
      </p:sp>
      <p:sp>
        <p:nvSpPr>
          <p:cNvPr id="167" name="Google Shape;167;p22"/>
          <p:cNvSpPr txBox="1"/>
          <p:nvPr/>
        </p:nvSpPr>
        <p:spPr>
          <a:xfrm>
            <a:off x="1338525" y="1518825"/>
            <a:ext cx="10345500" cy="11499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en-US" sz="1900">
                <a:solidFill>
                  <a:srgbClr val="888888"/>
                </a:solidFill>
              </a:rPr>
              <a:t>Cartes </a:t>
            </a:r>
            <a:r>
              <a:rPr lang="en-US" sz="1900" b="1">
                <a:solidFill>
                  <a:srgbClr val="45818E"/>
                </a:solidFill>
              </a:rPr>
              <a:t>vertes</a:t>
            </a:r>
            <a:r>
              <a:rPr lang="en-US" sz="1900">
                <a:solidFill>
                  <a:srgbClr val="888888"/>
                </a:solidFill>
              </a:rPr>
              <a:t> :</a:t>
            </a:r>
            <a:r>
              <a:rPr lang="en-US" sz="1900" b="1">
                <a:solidFill>
                  <a:srgbClr val="888888"/>
                </a:solidFill>
              </a:rPr>
              <a:t> lire à haute voix</a:t>
            </a:r>
            <a:r>
              <a:rPr lang="en-US" sz="1900">
                <a:solidFill>
                  <a:srgbClr val="888888"/>
                </a:solidFill>
              </a:rPr>
              <a:t> le titre </a:t>
            </a:r>
            <a:r>
              <a:rPr lang="en-US" sz="1900" b="1" u="sng">
                <a:solidFill>
                  <a:srgbClr val="888888"/>
                </a:solidFill>
              </a:rPr>
              <a:t>et</a:t>
            </a:r>
            <a:r>
              <a:rPr lang="en-US" sz="1900">
                <a:solidFill>
                  <a:srgbClr val="888888"/>
                </a:solidFill>
              </a:rPr>
              <a:t> l’explication au dos et les </a:t>
            </a:r>
            <a:r>
              <a:rPr lang="en-US" sz="1900" b="1">
                <a:solidFill>
                  <a:srgbClr val="888888"/>
                </a:solidFill>
              </a:rPr>
              <a:t>placer</a:t>
            </a:r>
            <a:r>
              <a:rPr lang="en-US" sz="1900">
                <a:solidFill>
                  <a:srgbClr val="888888"/>
                </a:solidFill>
              </a:rPr>
              <a:t> sur le flipchart</a:t>
            </a:r>
            <a:endParaRPr sz="1900" b="1">
              <a:solidFill>
                <a:srgbClr val="888888"/>
              </a:solidFill>
            </a:endParaRPr>
          </a:p>
          <a:p>
            <a:pPr marL="0" lvl="0" indent="0" algn="just" rtl="0">
              <a:lnSpc>
                <a:spcPct val="115000"/>
              </a:lnSpc>
              <a:spcBef>
                <a:spcPts val="0"/>
              </a:spcBef>
              <a:spcAft>
                <a:spcPts val="0"/>
              </a:spcAft>
              <a:buNone/>
            </a:pPr>
            <a:endParaRPr sz="1900">
              <a:solidFill>
                <a:srgbClr val="888888"/>
              </a:solidFill>
            </a:endParaRPr>
          </a:p>
          <a:p>
            <a:pPr marL="0" lvl="0" indent="0" algn="just" rtl="0">
              <a:lnSpc>
                <a:spcPct val="115000"/>
              </a:lnSpc>
              <a:spcBef>
                <a:spcPts val="0"/>
              </a:spcBef>
              <a:spcAft>
                <a:spcPts val="0"/>
              </a:spcAft>
              <a:buClr>
                <a:schemeClr val="dk1"/>
              </a:buClr>
              <a:buSzPts val="1700"/>
              <a:buFont typeface="Arial"/>
              <a:buNone/>
            </a:pPr>
            <a:r>
              <a:rPr lang="en-US" sz="1900">
                <a:solidFill>
                  <a:srgbClr val="888888"/>
                </a:solidFill>
              </a:rPr>
              <a:t>Dessiner au stylo les </a:t>
            </a:r>
            <a:r>
              <a:rPr lang="en-US" sz="1900" b="1">
                <a:solidFill>
                  <a:srgbClr val="888888"/>
                </a:solidFill>
              </a:rPr>
              <a:t>liens </a:t>
            </a:r>
            <a:r>
              <a:rPr lang="en-US" sz="1900">
                <a:solidFill>
                  <a:srgbClr val="888888"/>
                </a:solidFill>
              </a:rPr>
              <a:t>entre les cartes positionnées et les 3 phases du cycle de vie</a:t>
            </a:r>
            <a:endParaRPr sz="1900">
              <a:solidFill>
                <a:srgbClr val="888888"/>
              </a:solidFill>
            </a:endParaRPr>
          </a:p>
        </p:txBody>
      </p:sp>
      <p:sp>
        <p:nvSpPr>
          <p:cNvPr id="168" name="Google Shape;168;p22"/>
          <p:cNvSpPr txBox="1"/>
          <p:nvPr/>
        </p:nvSpPr>
        <p:spPr>
          <a:xfrm>
            <a:off x="1485350" y="4736325"/>
            <a:ext cx="3000000" cy="4770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900">
                <a:solidFill>
                  <a:srgbClr val="888888"/>
                </a:solidFill>
              </a:rPr>
              <a:t>10 minutes</a:t>
            </a:r>
            <a:r>
              <a:rPr lang="en-US" sz="1900">
                <a:solidFill>
                  <a:schemeClr val="dk1"/>
                </a:solidFill>
              </a:rPr>
              <a:t> </a:t>
            </a:r>
            <a:endParaRPr sz="1900"/>
          </a:p>
        </p:txBody>
      </p:sp>
      <p:sp>
        <p:nvSpPr>
          <p:cNvPr id="169" name="Google Shape;169;p22"/>
          <p:cNvSpPr txBox="1"/>
          <p:nvPr/>
        </p:nvSpPr>
        <p:spPr>
          <a:xfrm>
            <a:off x="1338525" y="3083325"/>
            <a:ext cx="10887900" cy="1149900"/>
          </a:xfrm>
          <a:prstGeom prst="rect">
            <a:avLst/>
          </a:prstGeom>
          <a:noFill/>
          <a:ln>
            <a:noFill/>
          </a:ln>
        </p:spPr>
        <p:txBody>
          <a:bodyPr spcFirstLastPara="1" wrap="square" lIns="91425" tIns="91425" rIns="91425" bIns="91425" anchor="t" anchorCtr="0">
            <a:spAutoFit/>
          </a:bodyPr>
          <a:lstStyle/>
          <a:p>
            <a:pPr marL="457200" lvl="0" indent="-349250" algn="just" rtl="0">
              <a:lnSpc>
                <a:spcPct val="115000"/>
              </a:lnSpc>
              <a:spcBef>
                <a:spcPts val="0"/>
              </a:spcBef>
              <a:spcAft>
                <a:spcPts val="0"/>
              </a:spcAft>
              <a:buClr>
                <a:srgbClr val="888888"/>
              </a:buClr>
              <a:buSzPts val="1900"/>
              <a:buChar char="●"/>
            </a:pPr>
            <a:r>
              <a:rPr lang="en-US" sz="1900">
                <a:solidFill>
                  <a:srgbClr val="888888"/>
                </a:solidFill>
              </a:rPr>
              <a:t>Répondre à la question : Qu’est-ce qu’implique chacune des phases du cycle de vie d’un équipement numérique (</a:t>
            </a:r>
            <a:r>
              <a:rPr lang="en-US" sz="1900" i="1">
                <a:solidFill>
                  <a:srgbClr val="888888"/>
                </a:solidFill>
              </a:rPr>
              <a:t>Fabrication, Utilisation </a:t>
            </a:r>
            <a:r>
              <a:rPr lang="en-US" sz="1900">
                <a:solidFill>
                  <a:srgbClr val="888888"/>
                </a:solidFill>
              </a:rPr>
              <a:t>et</a:t>
            </a:r>
            <a:r>
              <a:rPr lang="en-US" sz="1900" i="1">
                <a:solidFill>
                  <a:srgbClr val="888888"/>
                </a:solidFill>
              </a:rPr>
              <a:t> Fin de vie</a:t>
            </a:r>
            <a:r>
              <a:rPr lang="en-US" sz="1900">
                <a:solidFill>
                  <a:srgbClr val="888888"/>
                </a:solidFill>
              </a:rPr>
              <a:t>) ? </a:t>
            </a:r>
            <a:endParaRPr sz="1900">
              <a:solidFill>
                <a:srgbClr val="888888"/>
              </a:solidFill>
            </a:endParaRPr>
          </a:p>
          <a:p>
            <a:pPr marL="457200" lvl="0" indent="-349250" algn="just" rtl="0">
              <a:lnSpc>
                <a:spcPct val="115000"/>
              </a:lnSpc>
              <a:spcBef>
                <a:spcPts val="0"/>
              </a:spcBef>
              <a:spcAft>
                <a:spcPts val="0"/>
              </a:spcAft>
              <a:buClr>
                <a:srgbClr val="888888"/>
              </a:buClr>
              <a:buSzPts val="1900"/>
              <a:buChar char="●"/>
            </a:pPr>
            <a:r>
              <a:rPr lang="en-US" sz="1900">
                <a:solidFill>
                  <a:srgbClr val="888888"/>
                </a:solidFill>
              </a:rPr>
              <a:t>Possibilité de tracer plusieurs liens pour une même carte</a:t>
            </a:r>
            <a:endParaRPr sz="1900">
              <a:solidFill>
                <a:srgbClr val="888888"/>
              </a:solidFill>
            </a:endParaRPr>
          </a:p>
        </p:txBody>
      </p:sp>
      <p:pic>
        <p:nvPicPr>
          <p:cNvPr id="170" name="Google Shape;170;p22"/>
          <p:cNvPicPr preferRelativeResize="0"/>
          <p:nvPr/>
        </p:nvPicPr>
        <p:blipFill>
          <a:blip r:embed="rId3">
            <a:alphaModFix/>
          </a:blip>
          <a:stretch>
            <a:fillRect/>
          </a:stretch>
        </p:blipFill>
        <p:spPr>
          <a:xfrm>
            <a:off x="327850" y="1607175"/>
            <a:ext cx="899800" cy="899800"/>
          </a:xfrm>
          <a:prstGeom prst="rect">
            <a:avLst/>
          </a:prstGeom>
          <a:noFill/>
          <a:ln>
            <a:noFill/>
          </a:ln>
        </p:spPr>
      </p:pic>
      <p:pic>
        <p:nvPicPr>
          <p:cNvPr id="171" name="Google Shape;171;p22"/>
          <p:cNvPicPr preferRelativeResize="0"/>
          <p:nvPr/>
        </p:nvPicPr>
        <p:blipFill>
          <a:blip r:embed="rId4">
            <a:alphaModFix/>
          </a:blip>
          <a:stretch>
            <a:fillRect/>
          </a:stretch>
        </p:blipFill>
        <p:spPr>
          <a:xfrm>
            <a:off x="404087" y="4503525"/>
            <a:ext cx="747320" cy="747300"/>
          </a:xfrm>
          <a:prstGeom prst="rect">
            <a:avLst/>
          </a:prstGeom>
          <a:noFill/>
          <a:ln>
            <a:noFill/>
          </a:ln>
        </p:spPr>
      </p:pic>
      <p:pic>
        <p:nvPicPr>
          <p:cNvPr id="172" name="Google Shape;172;p22"/>
          <p:cNvPicPr preferRelativeResize="0"/>
          <p:nvPr/>
        </p:nvPicPr>
        <p:blipFill>
          <a:blip r:embed="rId5">
            <a:alphaModFix/>
          </a:blip>
          <a:stretch>
            <a:fillRect/>
          </a:stretch>
        </p:blipFill>
        <p:spPr>
          <a:xfrm>
            <a:off x="365961" y="3093475"/>
            <a:ext cx="823549" cy="8235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3"/>
          <p:cNvSpPr txBox="1">
            <a:spLocks noGrp="1"/>
          </p:cNvSpPr>
          <p:nvPr>
            <p:ph type="title"/>
          </p:nvPr>
        </p:nvSpPr>
        <p:spPr>
          <a:xfrm>
            <a:off x="249625" y="381300"/>
            <a:ext cx="4466100" cy="14982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Arial"/>
              <a:buNone/>
            </a:pPr>
            <a:r>
              <a:rPr lang="en-US"/>
              <a:t>Proposition de placement </a:t>
            </a:r>
            <a:r>
              <a:rPr lang="en-US" sz="2000"/>
              <a:t>(Temps 2)</a:t>
            </a:r>
            <a:endParaRPr/>
          </a:p>
        </p:txBody>
      </p:sp>
      <p:sp>
        <p:nvSpPr>
          <p:cNvPr id="178" name="Google Shape;178;p23"/>
          <p:cNvSpPr txBox="1"/>
          <p:nvPr/>
        </p:nvSpPr>
        <p:spPr>
          <a:xfrm>
            <a:off x="1261625" y="2199725"/>
            <a:ext cx="9494400" cy="849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endParaRPr sz="2400">
              <a:solidFill>
                <a:srgbClr val="888888"/>
              </a:solidFill>
            </a:endParaRPr>
          </a:p>
          <a:p>
            <a:pPr marL="0" lvl="0" indent="0" algn="l" rtl="0">
              <a:lnSpc>
                <a:spcPct val="90000"/>
              </a:lnSpc>
              <a:spcBef>
                <a:spcPts val="0"/>
              </a:spcBef>
              <a:spcAft>
                <a:spcPts val="0"/>
              </a:spcAft>
              <a:buClr>
                <a:srgbClr val="888888"/>
              </a:buClr>
              <a:buSzPts val="2400"/>
              <a:buFont typeface="Arial"/>
              <a:buNone/>
            </a:pPr>
            <a:r>
              <a:rPr lang="en-US" sz="2400">
                <a:solidFill>
                  <a:srgbClr val="888888"/>
                </a:solidFill>
              </a:rPr>
              <a:t> </a:t>
            </a:r>
            <a:endParaRPr/>
          </a:p>
        </p:txBody>
      </p:sp>
      <p:pic>
        <p:nvPicPr>
          <p:cNvPr id="179" name="Google Shape;179;p23"/>
          <p:cNvPicPr preferRelativeResize="0"/>
          <p:nvPr/>
        </p:nvPicPr>
        <p:blipFill rotWithShape="1">
          <a:blip r:embed="rId3">
            <a:alphaModFix/>
          </a:blip>
          <a:srcRect b="3947"/>
          <a:stretch/>
        </p:blipFill>
        <p:spPr>
          <a:xfrm>
            <a:off x="5995550" y="381300"/>
            <a:ext cx="4918149" cy="6298772"/>
          </a:xfrm>
          <a:prstGeom prst="rect">
            <a:avLst/>
          </a:prstGeom>
          <a:noFill/>
          <a:ln>
            <a:noFill/>
          </a:ln>
        </p:spPr>
      </p:pic>
      <p:pic>
        <p:nvPicPr>
          <p:cNvPr id="180" name="Google Shape;180;p23"/>
          <p:cNvPicPr preferRelativeResize="0"/>
          <p:nvPr/>
        </p:nvPicPr>
        <p:blipFill rotWithShape="1">
          <a:blip r:embed="rId4">
            <a:alphaModFix/>
          </a:blip>
          <a:srcRect l="27727" t="3260" r="43232" b="80385"/>
          <a:stretch/>
        </p:blipFill>
        <p:spPr>
          <a:xfrm>
            <a:off x="6357150" y="138675"/>
            <a:ext cx="1228700" cy="922476"/>
          </a:xfrm>
          <a:prstGeom prst="rect">
            <a:avLst/>
          </a:prstGeom>
          <a:noFill/>
          <a:ln>
            <a:noFill/>
          </a:ln>
        </p:spPr>
      </p:pic>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3578</Words>
  <Application>Microsoft Macintosh PowerPoint</Application>
  <PresentationFormat>Grand écran</PresentationFormat>
  <Paragraphs>336</Paragraphs>
  <Slides>26</Slides>
  <Notes>26</Notes>
  <HiddenSlides>1</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26</vt:i4>
      </vt:variant>
    </vt:vector>
  </HeadingPairs>
  <TitlesOfParts>
    <vt:vector size="32" baseType="lpstr">
      <vt:lpstr>Helvetica Neue</vt:lpstr>
      <vt:lpstr>Roboto</vt:lpstr>
      <vt:lpstr>Helvetica Neue Light</vt:lpstr>
      <vt:lpstr>Arial</vt:lpstr>
      <vt:lpstr>Calibri</vt:lpstr>
      <vt:lpstr>Thème Office</vt:lpstr>
      <vt:lpstr>Présentation PowerPoint</vt:lpstr>
      <vt:lpstr>Activité de cartographie</vt:lpstr>
      <vt:lpstr>Présentation de l’activité</vt:lpstr>
      <vt:lpstr>Temps 1 - Catégorisation </vt:lpstr>
      <vt:lpstr>Cycle de vie d’un produit</vt:lpstr>
      <vt:lpstr>Proposition de placement (Temps 1)</vt:lpstr>
      <vt:lpstr>Préparation Temps 2 - 3 - 4  </vt:lpstr>
      <vt:lpstr>Temps 2 - Placement des implications </vt:lpstr>
      <vt:lpstr>Proposition de placement (Temps 2)</vt:lpstr>
      <vt:lpstr>Temps 3 - Placement des implications en ressources</vt:lpstr>
      <vt:lpstr>Proposition de placement (Temps 3)</vt:lpstr>
      <vt:lpstr>Temps 4 - Placement des conséquences </vt:lpstr>
      <vt:lpstr>Proposition de placement (Temps 4)</vt:lpstr>
      <vt:lpstr>Synthèse de la cartographie</vt:lpstr>
      <vt:lpstr>Diversité de la cartographie</vt:lpstr>
      <vt:lpstr>Facteurs aggravants </vt:lpstr>
      <vt:lpstr>Facteurs aggravants </vt:lpstr>
      <vt:lpstr>Facteurs aggravants </vt:lpstr>
      <vt:lpstr>Facteurs aggravants </vt:lpstr>
      <vt:lpstr>Facteurs aggravants </vt:lpstr>
      <vt:lpstr>Facteurs aggravants </vt:lpstr>
      <vt:lpstr>Facteurs aggravants </vt:lpstr>
      <vt:lpstr>Conclusion</vt:lpstr>
      <vt:lpstr>Passage à l’action</vt:lpstr>
      <vt:lpstr>Leviers d’actions possibles</vt:lpstr>
      <vt:lpstr>Leviers d’actions possibles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de La Harpe Alizé</cp:lastModifiedBy>
  <cp:revision>1</cp:revision>
  <dcterms:modified xsi:type="dcterms:W3CDTF">2023-05-08T16:41:07Z</dcterms:modified>
</cp:coreProperties>
</file>